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5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1339" r:id="rId3"/>
    <p:sldId id="1340" r:id="rId4"/>
    <p:sldId id="1436" r:id="rId5"/>
    <p:sldId id="1437" r:id="rId6"/>
    <p:sldId id="1438" r:id="rId7"/>
    <p:sldId id="1440" r:id="rId8"/>
    <p:sldId id="1429" r:id="rId9"/>
    <p:sldId id="1441" r:id="rId10"/>
    <p:sldId id="1442" r:id="rId11"/>
    <p:sldId id="1447" r:id="rId12"/>
    <p:sldId id="1448" r:id="rId13"/>
    <p:sldId id="1443" r:id="rId14"/>
    <p:sldId id="1444" r:id="rId15"/>
    <p:sldId id="1445" r:id="rId16"/>
    <p:sldId id="1449" r:id="rId17"/>
    <p:sldId id="1446" r:id="rId18"/>
    <p:sldId id="1450" r:id="rId19"/>
    <p:sldId id="1451" r:id="rId20"/>
    <p:sldId id="1333" r:id="rId21"/>
  </p:sldIdLst>
  <p:sldSz cx="9144000" cy="6858000" type="screen4x3"/>
  <p:notesSz cx="7315200" cy="9601200"/>
  <p:embeddedFontLst>
    <p:embeddedFont>
      <p:font typeface="Jivetalk"/>
      <p:regular r:id="rId24"/>
    </p:embeddedFont>
    <p:embeddedFont>
      <p:font typeface="Brush Script MT" pitchFamily="66" charset="0"/>
      <p:italic r:id="rId25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8901F3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8901F3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8901F3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8901F3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8901F3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8901F3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8901F3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8901F3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8901F3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FF"/>
    <a:srgbClr val="000000"/>
    <a:srgbClr val="006600"/>
    <a:srgbClr val="003300"/>
    <a:srgbClr val="C7D7FF"/>
    <a:srgbClr val="E1EAFF"/>
    <a:srgbClr val="B5FEC5"/>
    <a:srgbClr val="1C5EFC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0" autoAdjust="0"/>
    <p:restoredTop sz="90929"/>
  </p:normalViewPr>
  <p:slideViewPr>
    <p:cSldViewPr>
      <p:cViewPr>
        <p:scale>
          <a:sx n="50" d="100"/>
          <a:sy n="50" d="100"/>
        </p:scale>
        <p:origin x="-103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16"/>
    </p:cViewPr>
  </p:sorterViewPr>
  <p:notesViewPr>
    <p:cSldViewPr>
      <p:cViewPr varScale="1">
        <p:scale>
          <a:sx n="43" d="100"/>
          <a:sy n="43" d="100"/>
        </p:scale>
        <p:origin x="-1142" y="-65"/>
      </p:cViewPr>
      <p:guideLst>
        <p:guide orient="horz" pos="2292"/>
        <p:guide pos="30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2084"/>
            <a:ext cx="3170162" cy="48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23" tIns="0" rIns="19823" bIns="0" numCol="1" anchor="t" anchorCtr="0" compatLnSpc="1">
            <a:prstTxWarp prst="textNoShape">
              <a:avLst/>
            </a:prstTxWarp>
          </a:bodyPr>
          <a:lstStyle>
            <a:lvl1pPr algn="l" defTabSz="950913">
              <a:defRPr sz="1000" i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039" y="-2084"/>
            <a:ext cx="3170162" cy="48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23" tIns="0" rIns="19823" bIns="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000" i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7806"/>
            <a:ext cx="3170162" cy="48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23" tIns="0" rIns="19823" bIns="0" numCol="1" anchor="b" anchorCtr="0" compatLnSpc="1">
            <a:prstTxWarp prst="textNoShape">
              <a:avLst/>
            </a:prstTxWarp>
          </a:bodyPr>
          <a:lstStyle>
            <a:lvl1pPr algn="l" defTabSz="950913">
              <a:defRPr sz="1000" i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039" y="9117806"/>
            <a:ext cx="3170162" cy="48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23" tIns="0" rIns="19823" bIns="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000" i="1"/>
            </a:lvl1pPr>
          </a:lstStyle>
          <a:p>
            <a:pPr>
              <a:defRPr/>
            </a:pPr>
            <a:fld id="{1C3C17FB-1EA5-4889-825C-1601FA5E68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2084"/>
            <a:ext cx="3170162" cy="48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23" tIns="0" rIns="19823" bIns="0" numCol="1" anchor="t" anchorCtr="0" compatLnSpc="1">
            <a:prstTxWarp prst="textNoShape">
              <a:avLst/>
            </a:prstTxWarp>
          </a:bodyPr>
          <a:lstStyle>
            <a:lvl1pPr algn="l" defTabSz="950913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039" y="-2084"/>
            <a:ext cx="3170162" cy="48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23" tIns="0" rIns="19823" bIns="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7806"/>
            <a:ext cx="3170162" cy="48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23" tIns="0" rIns="19823" bIns="0" numCol="1" anchor="b" anchorCtr="0" compatLnSpc="1">
            <a:prstTxWarp prst="textNoShape">
              <a:avLst/>
            </a:prstTxWarp>
          </a:bodyPr>
          <a:lstStyle>
            <a:lvl1pPr algn="l" defTabSz="950913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39" y="9117806"/>
            <a:ext cx="3170162" cy="48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23" tIns="0" rIns="19823" bIns="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35A70E-F815-4EC9-AD4D-46543F1432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086" y="4560988"/>
            <a:ext cx="5363029" cy="431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02" tIns="47903" rIns="95802" bIns="47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890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1588" y="727075"/>
            <a:ext cx="4778375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1F297-3E60-4910-8486-DF38D2FA1D12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1747" name="Rectangle 5"/>
          <p:cNvSpPr txBox="1">
            <a:spLocks noGrp="1" noChangeArrowheads="1"/>
          </p:cNvSpPr>
          <p:nvPr/>
        </p:nvSpPr>
        <p:spPr bwMode="auto">
          <a:xfrm>
            <a:off x="4143589" y="9119476"/>
            <a:ext cx="3171613" cy="48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065" tIns="0" rIns="20065" bIns="0" anchor="b"/>
          <a:lstStyle/>
          <a:p>
            <a:pPr algn="r" defTabSz="963256" eaLnBrk="0" hangingPunct="0"/>
            <a:fld id="{C7927904-5FA6-4D83-99F4-62C10198A877}" type="slidenum">
              <a:rPr lang="en-US" sz="1200" i="1">
                <a:latin typeface="Times New Roman" pitchFamily="18" charset="0"/>
              </a:rPr>
              <a:pPr algn="r" defTabSz="963256" eaLnBrk="0" hangingPunct="0"/>
              <a:t>2</a:t>
            </a:fld>
            <a:endParaRPr lang="en-US" sz="1200" i="1" dirty="0">
              <a:latin typeface="Times New Roman" pitchFamily="18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00088"/>
            <a:ext cx="4800600" cy="3600450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8907" y="4600575"/>
            <a:ext cx="5337387" cy="4300538"/>
          </a:xfrm>
          <a:noFill/>
          <a:ln/>
        </p:spPr>
        <p:txBody>
          <a:bodyPr lIns="91400" tIns="45702" rIns="91400" bIns="45702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CD273971-AD73-434A-9315-D2F7284E7B0A}" type="slidenum">
              <a:rPr lang="en-US" smtClean="0"/>
              <a:pPr defTabSz="962025"/>
              <a:t>13</a:t>
            </a:fld>
            <a:endParaRPr lang="en-U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77" y="4560988"/>
            <a:ext cx="5365448" cy="431720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8DD7D-40E5-4CB9-9646-B0F3849DC2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5256A-E177-4EE6-9314-FBF1619F83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74D2-4B4F-44DB-8F31-12F1A782E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5B9EC-5F9E-4DA3-A8F7-EE3AA7B135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aseline="0">
                <a:latin typeface="Jivetalk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Jivetalk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8B90C-6AF8-4E04-81A0-F36C26732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aseline="0">
                <a:latin typeface="Jivetalk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Jivetalk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8B90C-6AF8-4E04-81A0-F36C26732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3838-E3E7-4EDD-B5EA-510FA29813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80A52-CAD0-4B4A-A8CE-E944B5179A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E63E2-E578-4CF1-BCF8-2B7A1ABB8B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877F7-0E9B-4369-8536-56598A03C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F5F45-E160-4F3D-BA45-23A72EB60F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5C3C4-7015-441D-B04D-2311E3746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13FE9-0CDC-46E0-AE6B-7B7DB4B95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943326A-C232-4189-BFFF-62932015F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9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Jivetalk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Jivetalk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Jivetalk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Jivetalk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F4939F1-A01C-4EE9-B9C8-4696D553D8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72000" contrast="-81000"/>
          </a:blip>
          <a:srcRect/>
          <a:stretch>
            <a:fillRect/>
          </a:stretch>
        </p:blipFill>
        <p:spPr bwMode="auto">
          <a:xfrm>
            <a:off x="-22225" y="-4763"/>
            <a:ext cx="9190038" cy="6873876"/>
          </a:xfrm>
          <a:prstGeom prst="rect">
            <a:avLst/>
          </a:prstGeom>
          <a:solidFill>
            <a:schemeClr val="accent2">
              <a:lumMod val="75000"/>
              <a:alpha val="18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 bwMode="auto">
          <a:xfrm>
            <a:off x="-76200" y="0"/>
            <a:ext cx="9296400" cy="6858000"/>
          </a:xfrm>
          <a:prstGeom prst="rect">
            <a:avLst/>
          </a:prstGeom>
          <a:solidFill>
            <a:schemeClr val="accent2">
              <a:lumMod val="75000"/>
              <a:alpha val="31000"/>
            </a:schemeClr>
          </a:solidFill>
          <a:ln w="222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57200" y="2288991"/>
            <a:ext cx="10058400" cy="14089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38100" h="38100"/>
              <a:contourClr>
                <a:schemeClr val="tx2">
                  <a:lumMod val="50000"/>
                  <a:lumOff val="50000"/>
                </a:schemeClr>
              </a:contourClr>
            </a:sp3d>
          </a:bodyPr>
          <a:lstStyle/>
          <a:p>
            <a:pPr algn="ctr">
              <a:lnSpc>
                <a:spcPts val="5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ln w="28575"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How Efficient is Your Kitchen?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685800"/>
          </a:xfrm>
        </p:spPr>
        <p:txBody>
          <a:bodyPr/>
          <a:lstStyle/>
          <a:p>
            <a:r>
              <a:rPr lang="en-US" sz="4800" dirty="0" smtClean="0"/>
              <a:t>Exhaust Hoods</a:t>
            </a:r>
            <a:endParaRPr lang="en-US" sz="4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&quot;No&quot; Symbol 3"/>
          <p:cNvSpPr/>
          <p:nvPr/>
        </p:nvSpPr>
        <p:spPr bwMode="auto">
          <a:xfrm>
            <a:off x="2971800" y="2971800"/>
            <a:ext cx="990600" cy="914400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 descr="Hood with Side Pan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5588000" cy="4191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rot="10800000">
            <a:off x="3810000" y="3962400"/>
            <a:ext cx="1219200" cy="9019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10" name="TextBox 9"/>
          <p:cNvSpPr txBox="1"/>
          <p:nvPr/>
        </p:nvSpPr>
        <p:spPr>
          <a:xfrm>
            <a:off x="4038600" y="4800600"/>
            <a:ext cx="4267200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Jivetalk" pitchFamily="2" charset="0"/>
              </a:rPr>
              <a:t>Are there side panels to capture exhaust?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685800"/>
          </a:xfrm>
        </p:spPr>
        <p:txBody>
          <a:bodyPr/>
          <a:lstStyle/>
          <a:p>
            <a:r>
              <a:rPr lang="en-US" sz="4800" dirty="0" smtClean="0"/>
              <a:t>Exhaust Hoods</a:t>
            </a:r>
            <a:endParaRPr lang="en-US" sz="4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&quot;No&quot; Symbol 3"/>
          <p:cNvSpPr/>
          <p:nvPr/>
        </p:nvSpPr>
        <p:spPr bwMode="auto">
          <a:xfrm>
            <a:off x="2971800" y="2971800"/>
            <a:ext cx="990600" cy="914400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5715000"/>
            <a:ext cx="6096000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Jivetalk" pitchFamily="2" charset="0"/>
              </a:rPr>
              <a:t>Is equipment placed close to wall to wall to maximize hood efficiency?</a:t>
            </a:r>
          </a:p>
        </p:txBody>
      </p:sp>
      <p:pic>
        <p:nvPicPr>
          <p:cNvPr id="9" name="Picture 8" descr="Equipment Close to 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3454400" cy="2590800"/>
          </a:xfrm>
          <a:prstGeom prst="rect">
            <a:avLst/>
          </a:prstGeom>
        </p:spPr>
      </p:pic>
      <p:pic>
        <p:nvPicPr>
          <p:cNvPr id="11" name="Picture 10" descr="Equipment Should be close to wall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828800"/>
            <a:ext cx="2819400" cy="3759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rot="16200000" flipV="1">
            <a:off x="1181100" y="3390900"/>
            <a:ext cx="3048000" cy="16002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16" name="&quot;No&quot; Symbol 15"/>
          <p:cNvSpPr/>
          <p:nvPr/>
        </p:nvSpPr>
        <p:spPr bwMode="auto">
          <a:xfrm>
            <a:off x="6019800" y="3581400"/>
            <a:ext cx="1676400" cy="1600200"/>
          </a:xfrm>
          <a:prstGeom prst="noSmoking">
            <a:avLst>
              <a:gd name="adj" fmla="val 8393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685800"/>
          </a:xfrm>
        </p:spPr>
        <p:txBody>
          <a:bodyPr/>
          <a:lstStyle/>
          <a:p>
            <a:r>
              <a:rPr lang="en-US" sz="4800" dirty="0" smtClean="0"/>
              <a:t>Water Faucet Leaks</a:t>
            </a:r>
            <a:endParaRPr lang="en-US" sz="4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&quot;No&quot; Symbol 3"/>
          <p:cNvSpPr/>
          <p:nvPr/>
        </p:nvSpPr>
        <p:spPr bwMode="auto">
          <a:xfrm>
            <a:off x="2971800" y="2971800"/>
            <a:ext cx="990600" cy="914400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4" descr="SinkNotShuto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2684548" cy="3579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C:\Documents and Settings\TBell\Desktop\Kit. Confidential Pix\continuous runn PRS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2508">
            <a:off x="4820856" y="1463427"/>
            <a:ext cx="2603917" cy="4571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&quot;No&quot; Symbol 8"/>
          <p:cNvSpPr/>
          <p:nvPr/>
        </p:nvSpPr>
        <p:spPr bwMode="auto">
          <a:xfrm>
            <a:off x="1905000" y="3200400"/>
            <a:ext cx="1143000" cy="990600"/>
          </a:xfrm>
          <a:prstGeom prst="noSmoking">
            <a:avLst>
              <a:gd name="adj" fmla="val 8393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&quot;No&quot; Symbol 11"/>
          <p:cNvSpPr/>
          <p:nvPr/>
        </p:nvSpPr>
        <p:spPr bwMode="auto">
          <a:xfrm>
            <a:off x="5715000" y="4419600"/>
            <a:ext cx="1143000" cy="1066800"/>
          </a:xfrm>
          <a:prstGeom prst="noSmoking">
            <a:avLst>
              <a:gd name="adj" fmla="val 8393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Jivetalk" pitchFamily="2" charset="0"/>
              </a:rPr>
              <a:t>Water Leaks – Is it hot water? If so, it costs you three times!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6629400" y="2667000"/>
            <a:ext cx="2133600" cy="3276600"/>
            <a:chOff x="6629400" y="2667000"/>
            <a:chExt cx="2133600" cy="3276600"/>
          </a:xfrm>
        </p:grpSpPr>
        <p:sp>
          <p:nvSpPr>
            <p:cNvPr id="5" name="Rectangle 4"/>
            <p:cNvSpPr/>
            <p:nvPr/>
          </p:nvSpPr>
          <p:spPr>
            <a:xfrm>
              <a:off x="6629400" y="2667000"/>
              <a:ext cx="213360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0" lvl="0" indent="-1143000" algn="l" eaLnBrk="1" hangingPunct="1">
                <a:defRPr/>
              </a:pPr>
              <a:r>
                <a:rPr lang="en-US" sz="4400" kern="0" dirty="0" smtClean="0">
                  <a:solidFill>
                    <a:srgbClr val="0000FF"/>
                  </a:solidFill>
                  <a:latin typeface="Jivetalk" pitchFamily="2" charset="0"/>
                </a:rPr>
                <a:t>Heating</a:t>
              </a:r>
            </a:p>
            <a:p>
              <a:pPr marL="1143000" lvl="0" indent="-1143000" algn="l" eaLnBrk="1" hangingPunct="1">
                <a:defRPr/>
              </a:pPr>
              <a:r>
                <a:rPr lang="en-US" sz="4400" kern="0" dirty="0" smtClean="0">
                  <a:solidFill>
                    <a:srgbClr val="0000FF"/>
                  </a:solidFill>
                  <a:latin typeface="Jivetalk" pitchFamily="2" charset="0"/>
                </a:rPr>
                <a:t>Energy</a:t>
              </a: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4449762"/>
              <a:ext cx="1524000" cy="14938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grpSp>
        <p:nvGrpSpPr>
          <p:cNvPr id="3" name="Group 12"/>
          <p:cNvGrpSpPr/>
          <p:nvPr/>
        </p:nvGrpSpPr>
        <p:grpSpPr>
          <a:xfrm>
            <a:off x="3810000" y="2971800"/>
            <a:ext cx="1828800" cy="2971800"/>
            <a:chOff x="3810000" y="2971800"/>
            <a:chExt cx="1828800" cy="2971800"/>
          </a:xfrm>
        </p:grpSpPr>
        <p:sp>
          <p:nvSpPr>
            <p:cNvPr id="7" name="Rectangle 6"/>
            <p:cNvSpPr/>
            <p:nvPr/>
          </p:nvSpPr>
          <p:spPr>
            <a:xfrm>
              <a:off x="3810000" y="2971800"/>
              <a:ext cx="18288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0" lvl="0" indent="-1143000" algn="l" eaLnBrk="1" hangingPunct="1">
                <a:defRPr/>
              </a:pPr>
              <a:r>
                <a:rPr lang="en-US" sz="4400" kern="0" dirty="0" smtClean="0">
                  <a:solidFill>
                    <a:srgbClr val="0000FF"/>
                  </a:solidFill>
                  <a:latin typeface="Jivetalk" pitchFamily="2" charset="0"/>
                </a:rPr>
                <a:t>Sewer</a:t>
              </a: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4449762"/>
              <a:ext cx="1524000" cy="14938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/>
          <p:nvPr/>
        </p:nvGrpSpPr>
        <p:grpSpPr>
          <a:xfrm>
            <a:off x="914400" y="2971800"/>
            <a:ext cx="1752600" cy="3048000"/>
            <a:chOff x="914400" y="2971800"/>
            <a:chExt cx="1752600" cy="3048000"/>
          </a:xfrm>
        </p:grpSpPr>
        <p:sp>
          <p:nvSpPr>
            <p:cNvPr id="8" name="Rectangle 7"/>
            <p:cNvSpPr/>
            <p:nvPr/>
          </p:nvSpPr>
          <p:spPr>
            <a:xfrm>
              <a:off x="914400" y="2971800"/>
              <a:ext cx="17526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0" lvl="0" indent="-1143000" algn="l" eaLnBrk="1" hangingPunct="1">
                <a:defRPr/>
              </a:pPr>
              <a:r>
                <a:rPr lang="en-US" sz="4400" kern="0" dirty="0" smtClean="0">
                  <a:solidFill>
                    <a:srgbClr val="0000FF"/>
                  </a:solidFill>
                  <a:latin typeface="Jivetalk" pitchFamily="2" charset="0"/>
                </a:rPr>
                <a:t>Water</a:t>
              </a: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4525962"/>
              <a:ext cx="1524000" cy="14938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r>
              <a:rPr lang="en-US" sz="4000" dirty="0" smtClean="0">
                <a:latin typeface="Jivetalk" pitchFamily="2" charset="0"/>
              </a:rPr>
              <a:t>Water Line Insulation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2362200"/>
            <a:ext cx="2362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Jivetalk" pitchFamily="2" charset="0"/>
              </a:rPr>
              <a:t>Insulated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0" y="4953000"/>
            <a:ext cx="34290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Jivetalk" pitchFamily="2" charset="0"/>
              </a:rPr>
              <a:t>Uninsulated</a:t>
            </a:r>
            <a:endParaRPr lang="en-US" sz="3200" dirty="0" smtClean="0">
              <a:latin typeface="Jivetalk" pitchFamily="2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C:\Documents and Settings\Richard\My Documents\alldata\Tech Transfer\pictures\Sqaut and Gobble Chest and Cas\120_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81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stCxn id="12" idx="1"/>
          </p:cNvCxnSpPr>
          <p:nvPr/>
        </p:nvCxnSpPr>
        <p:spPr bwMode="auto">
          <a:xfrm rot="10800000" flipV="1">
            <a:off x="3581400" y="2654588"/>
            <a:ext cx="1828800" cy="54581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0" name="Straight Arrow Connector 19"/>
          <p:cNvCxnSpPr>
            <a:stCxn id="23" idx="3"/>
          </p:cNvCxnSpPr>
          <p:nvPr/>
        </p:nvCxnSpPr>
        <p:spPr bwMode="auto">
          <a:xfrm flipV="1">
            <a:off x="4191000" y="5105400"/>
            <a:ext cx="1219200" cy="1399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21" name="&quot;No&quot; Symbol 20"/>
          <p:cNvSpPr/>
          <p:nvPr/>
        </p:nvSpPr>
        <p:spPr bwMode="auto">
          <a:xfrm>
            <a:off x="6172200" y="4495800"/>
            <a:ext cx="1219200" cy="1219200"/>
          </a:xfrm>
          <a:prstGeom prst="noSmoking">
            <a:avLst>
              <a:gd name="adj" fmla="val 8393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685800"/>
          </a:xfrm>
        </p:spPr>
        <p:txBody>
          <a:bodyPr/>
          <a:lstStyle/>
          <a:p>
            <a:r>
              <a:rPr lang="en-US" sz="4800" dirty="0" smtClean="0"/>
              <a:t>Pre-Rinse Spray Valves</a:t>
            </a:r>
            <a:endParaRPr lang="en-US" sz="4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&quot;No&quot; Symbol 3"/>
          <p:cNvSpPr/>
          <p:nvPr/>
        </p:nvSpPr>
        <p:spPr bwMode="auto">
          <a:xfrm>
            <a:off x="2971800" y="2971800"/>
            <a:ext cx="990600" cy="914400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 descr="High Flow T and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667000"/>
            <a:ext cx="2438400" cy="3693994"/>
          </a:xfrm>
          <a:prstGeom prst="rect">
            <a:avLst/>
          </a:prstGeom>
        </p:spPr>
      </p:pic>
      <p:sp>
        <p:nvSpPr>
          <p:cNvPr id="10" name="&quot;No&quot; Symbol 9"/>
          <p:cNvSpPr/>
          <p:nvPr/>
        </p:nvSpPr>
        <p:spPr bwMode="auto">
          <a:xfrm>
            <a:off x="6705600" y="3581400"/>
            <a:ext cx="1143000" cy="990600"/>
          </a:xfrm>
          <a:prstGeom prst="noSmoking">
            <a:avLst>
              <a:gd name="adj" fmla="val 8393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10" descr="Low flowSpray Nozzl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4673600" cy="3505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10200" y="1524000"/>
            <a:ext cx="3429000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Jivetalk" pitchFamily="2" charset="0"/>
              </a:rPr>
              <a:t>Traditional Spray Valve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6200000" flipV="1">
            <a:off x="2209800" y="4114800"/>
            <a:ext cx="1981200" cy="7620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13" name="TextBox 12"/>
          <p:cNvSpPr txBox="1"/>
          <p:nvPr/>
        </p:nvSpPr>
        <p:spPr>
          <a:xfrm>
            <a:off x="533400" y="5410200"/>
            <a:ext cx="46482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Jivetalk" pitchFamily="2" charset="0"/>
              </a:rPr>
              <a:t>Use low-flow Pre-Rinse Spray Valves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685800"/>
          </a:xfrm>
        </p:spPr>
        <p:txBody>
          <a:bodyPr/>
          <a:lstStyle/>
          <a:p>
            <a:r>
              <a:rPr lang="en-US" sz="4800" dirty="0" smtClean="0"/>
              <a:t>Pre-Rinse Spray Valves</a:t>
            </a:r>
            <a:endParaRPr lang="en-US" sz="4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&quot;No&quot; Symbol 3"/>
          <p:cNvSpPr/>
          <p:nvPr/>
        </p:nvSpPr>
        <p:spPr bwMode="auto">
          <a:xfrm>
            <a:off x="2971800" y="2971800"/>
            <a:ext cx="990600" cy="914400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600" y="1219200"/>
          <a:ext cx="7134226" cy="4305298"/>
        </p:xfrm>
        <a:graphic>
          <a:graphicData uri="http://schemas.openxmlformats.org/drawingml/2006/table">
            <a:tbl>
              <a:tblPr/>
              <a:tblGrid>
                <a:gridCol w="1501942"/>
                <a:gridCol w="1251619"/>
                <a:gridCol w="1627104"/>
                <a:gridCol w="1251619"/>
                <a:gridCol w="1501942"/>
              </a:tblGrid>
              <a:tr h="167244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Hours of Spray Valve Usage</a:t>
                      </a:r>
                      <a:r>
                        <a:rPr lang="en-US" dirty="0"/>
                        <a:t>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Water Savings</a:t>
                      </a:r>
                      <a:r>
                        <a:rPr lang="en-US"/>
                        <a:t/>
                      </a:r>
                      <a:br>
                        <a:rPr lang="en-US"/>
                      </a:br>
                      <a:r>
                        <a:rPr lang="en-US"/>
                        <a:t>gallons/day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Waste Water Savings</a:t>
                      </a:r>
                      <a:r>
                        <a:rPr lang="en-US"/>
                        <a:t/>
                      </a:r>
                      <a:br>
                        <a:rPr lang="en-US"/>
                      </a:br>
                      <a:r>
                        <a:rPr lang="en-US"/>
                        <a:t>gallons/day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Gas Savings</a:t>
                      </a:r>
                      <a:r>
                        <a:rPr lang="en-US"/>
                        <a:t/>
                      </a:r>
                      <a:br>
                        <a:rPr lang="en-US"/>
                      </a:br>
                      <a:r>
                        <a:rPr lang="en-US"/>
                        <a:t>therms/day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Annual Dollar Savings</a:t>
                      </a:r>
                      <a:r>
                        <a:rPr lang="en-US"/>
                        <a:t>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3333"/>
                    </a:solidFill>
                  </a:tcPr>
                </a:tc>
              </a:tr>
              <a:tr h="877618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 </a:t>
                      </a:r>
                      <a:r>
                        <a:rPr lang="en-US"/>
                        <a:t>hour/day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60</a:t>
                      </a:r>
                      <a:r>
                        <a:rPr lang="en-US"/>
                        <a:t/>
                      </a:r>
                      <a:br>
                        <a:rPr lang="en-US"/>
                      </a:br>
                      <a:r>
                        <a:rPr lang="en-US"/>
                        <a:t>gallons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60</a:t>
                      </a:r>
                      <a:r>
                        <a:rPr lang="en-US"/>
                        <a:t/>
                      </a:r>
                      <a:br>
                        <a:rPr lang="en-US"/>
                      </a:br>
                      <a:r>
                        <a:rPr lang="en-US"/>
                        <a:t>gallons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0.5</a:t>
                      </a:r>
                      <a:r>
                        <a:rPr lang="en-US"/>
                        <a:t/>
                      </a:r>
                      <a:br>
                        <a:rPr lang="en-US"/>
                      </a:br>
                      <a:r>
                        <a:rPr lang="en-US"/>
                        <a:t>therms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$300 - $350</a:t>
                      </a:r>
                      <a:r>
                        <a:rPr lang="en-US"/>
                        <a:t>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</a:tr>
              <a:tr h="877618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 </a:t>
                      </a:r>
                      <a:r>
                        <a:rPr lang="en-US"/>
                        <a:t>hours/day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120</a:t>
                      </a:r>
                      <a:r>
                        <a:rPr lang="en-US"/>
                        <a:t/>
                      </a:r>
                      <a:br>
                        <a:rPr lang="en-US"/>
                      </a:br>
                      <a:r>
                        <a:rPr lang="en-US"/>
                        <a:t>gallons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120</a:t>
                      </a:r>
                      <a:r>
                        <a:rPr lang="en-US"/>
                        <a:t/>
                      </a:r>
                      <a:br>
                        <a:rPr lang="en-US"/>
                      </a:br>
                      <a:r>
                        <a:rPr lang="en-US"/>
                        <a:t>gallons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1.0</a:t>
                      </a:r>
                      <a:r>
                        <a:rPr lang="en-US"/>
                        <a:t/>
                      </a:r>
                      <a:br>
                        <a:rPr lang="en-US"/>
                      </a:br>
                      <a:r>
                        <a:rPr lang="en-US"/>
                        <a:t>therms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$600 - $700</a:t>
                      </a:r>
                      <a:r>
                        <a:rPr lang="en-US"/>
                        <a:t>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</a:tr>
              <a:tr h="877618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 </a:t>
                      </a:r>
                      <a:r>
                        <a:rPr lang="en-US"/>
                        <a:t>hours/day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180</a:t>
                      </a:r>
                      <a:r>
                        <a:rPr lang="en-US"/>
                        <a:t/>
                      </a:r>
                      <a:br>
                        <a:rPr lang="en-US"/>
                      </a:br>
                      <a:r>
                        <a:rPr lang="en-US"/>
                        <a:t>gallons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180</a:t>
                      </a:r>
                      <a:r>
                        <a:rPr lang="en-US"/>
                        <a:t/>
                      </a:r>
                      <a:br>
                        <a:rPr lang="en-US"/>
                      </a:br>
                      <a:r>
                        <a:rPr lang="en-US"/>
                        <a:t>gallons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1.5</a:t>
                      </a:r>
                      <a:r>
                        <a:rPr lang="en-US"/>
                        <a:t/>
                      </a:r>
                      <a:br>
                        <a:rPr lang="en-US"/>
                      </a:br>
                      <a:r>
                        <a:rPr lang="en-US"/>
                        <a:t>therms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$900 - $1050</a:t>
                      </a:r>
                      <a:r>
                        <a:rPr lang="en-US" dirty="0"/>
                        <a:t>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5800" y="5715000"/>
            <a:ext cx="76962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Jivetalk" pitchFamily="2" charset="0"/>
              </a:rPr>
              <a:t>Table shows results based reducing water flow by one gallon per minute, water cost of $2 per unit (748 gal), sewer cost of $3 per unit (748 gal.) and gas cost of $1 per therm.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685800"/>
          </a:xfrm>
        </p:spPr>
        <p:txBody>
          <a:bodyPr/>
          <a:lstStyle/>
          <a:p>
            <a:r>
              <a:rPr lang="en-US" sz="4800" dirty="0" smtClean="0"/>
              <a:t>Recycling &amp; Composting</a:t>
            </a:r>
            <a:endParaRPr lang="en-US" sz="4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&quot;No&quot; Symbol 3"/>
          <p:cNvSpPr/>
          <p:nvPr/>
        </p:nvSpPr>
        <p:spPr bwMode="auto">
          <a:xfrm>
            <a:off x="2971800" y="2971800"/>
            <a:ext cx="990600" cy="914400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3" descr="Pics 711 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5418316" cy="381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 l="7028"/>
          <a:stretch>
            <a:fillRect/>
          </a:stretch>
        </p:blipFill>
        <p:spPr bwMode="auto">
          <a:xfrm>
            <a:off x="5791200" y="3657600"/>
            <a:ext cx="739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landfill9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371600"/>
            <a:ext cx="3048000" cy="224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work habits?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Cooler doors open or propped open?</a:t>
            </a:r>
          </a:p>
          <a:p>
            <a:r>
              <a:rPr lang="en-US" dirty="0" smtClean="0"/>
              <a:t>Pay careful attention to kitchen "plug loads". For instance, </a:t>
            </a:r>
            <a:r>
              <a:rPr lang="en-US" u="sng" dirty="0" smtClean="0"/>
              <a:t>turn off holding cabinets, coffee machines, conveyor toasters, steam tables, plate and food warmers, and heat lamps</a:t>
            </a:r>
            <a:r>
              <a:rPr lang="en-US" dirty="0" smtClean="0"/>
              <a:t> when not needed.</a:t>
            </a:r>
          </a:p>
          <a:p>
            <a:r>
              <a:rPr lang="en-US" dirty="0" smtClean="0"/>
              <a:t>When are hoods on?</a:t>
            </a:r>
          </a:p>
          <a:p>
            <a:r>
              <a:rPr lang="en-US" dirty="0" smtClean="0"/>
              <a:t>What about lights?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371600"/>
            <a:ext cx="891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http://www.fishnick.com/new/images/header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8842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20032436">
            <a:off x="-155334" y="1891393"/>
            <a:ext cx="402450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/>
              <a:bevelB w="38100" h="3810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1000" b="1" dirty="0" smtClean="0">
                <a:ln>
                  <a:prstDash val="solid"/>
                </a:ln>
                <a:solidFill>
                  <a:schemeClr val="tx2"/>
                </a:solidFill>
                <a:effectLst>
                  <a:outerShdw blurRad="88000" dist="50800" dir="5040000" algn="tl">
                    <a:schemeClr val="bg2">
                      <a:lumMod val="40000"/>
                      <a:lumOff val="60000"/>
                      <a:alpha val="45000"/>
                    </a:schemeClr>
                  </a:outerShdw>
                </a:effectLst>
                <a:latin typeface="Brush Script MT" pitchFamily="66" charset="0"/>
              </a:rPr>
              <a:t>Thanks!</a:t>
            </a:r>
            <a:endParaRPr lang="en-US" sz="11000" b="1" dirty="0">
              <a:ln>
                <a:prstDash val="solid"/>
              </a:ln>
              <a:solidFill>
                <a:schemeClr val="tx2"/>
              </a:solidFill>
              <a:effectLst>
                <a:outerShdw blurRad="88000" dist="50800" dir="5040000" algn="tl">
                  <a:schemeClr val="bg2">
                    <a:lumMod val="40000"/>
                    <a:lumOff val="60000"/>
                    <a:alpha val="45000"/>
                  </a:scheme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_logo_riverwork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447800"/>
            <a:ext cx="5257800" cy="2745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71600" y="4724400"/>
            <a:ext cx="61880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0" y="609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Jivetalk" pitchFamily="2" charset="0"/>
              </a:rPr>
              <a:t>Developed by: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pic>
        <p:nvPicPr>
          <p:cNvPr id="5" name="Picture 2" descr="standard bulb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2609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mpact fluoresc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1"/>
            <a:ext cx="2667000" cy="11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768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0" y="1828800"/>
            <a:ext cx="4648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Jivetalk" pitchFamily="2" charset="0"/>
              </a:rPr>
              <a:t>Incandescent Light Bulb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581400"/>
            <a:ext cx="4648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Jivetalk" pitchFamily="2" charset="0"/>
              </a:rPr>
              <a:t>Compact Fluorescent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5181600"/>
            <a:ext cx="44958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Jivetalk" pitchFamily="2" charset="0"/>
              </a:rPr>
              <a:t>LED Lamp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 pilot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3276600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getty down draft burner.JPG"/>
          <p:cNvPicPr>
            <a:picLocks noChangeAspect="1"/>
          </p:cNvPicPr>
          <p:nvPr/>
        </p:nvPicPr>
        <p:blipFill>
          <a:blip r:embed="rId3" cstate="print"/>
          <a:srcRect b="19651"/>
          <a:stretch>
            <a:fillRect/>
          </a:stretch>
        </p:blipFill>
        <p:spPr>
          <a:xfrm rot="328499">
            <a:off x="3484765" y="3355205"/>
            <a:ext cx="4985971" cy="3004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&quot;No&quot; Symbol 4"/>
          <p:cNvSpPr/>
          <p:nvPr/>
        </p:nvSpPr>
        <p:spPr bwMode="auto">
          <a:xfrm>
            <a:off x="5943600" y="4114800"/>
            <a:ext cx="1447800" cy="1371600"/>
          </a:xfrm>
          <a:prstGeom prst="noSmoking">
            <a:avLst>
              <a:gd name="adj" fmla="val 8393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&quot;No&quot; Symbol 5"/>
          <p:cNvSpPr/>
          <p:nvPr/>
        </p:nvSpPr>
        <p:spPr bwMode="auto">
          <a:xfrm>
            <a:off x="1447800" y="2133600"/>
            <a:ext cx="1447800" cy="1371600"/>
          </a:xfrm>
          <a:prstGeom prst="noSmoking">
            <a:avLst>
              <a:gd name="adj" fmla="val 8393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295400"/>
            <a:ext cx="518160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Jivetalk" pitchFamily="2" charset="0"/>
              </a:rPr>
              <a:t>Pilot lights and burners that are poorly adjusted will waste energy.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Range Tops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685800"/>
          </a:xfrm>
        </p:spPr>
        <p:txBody>
          <a:bodyPr/>
          <a:lstStyle/>
          <a:p>
            <a:r>
              <a:rPr lang="en-US" sz="4800" dirty="0" smtClean="0"/>
              <a:t>Kitchen Equipment</a:t>
            </a:r>
            <a:br>
              <a:rPr lang="en-US" sz="4800" dirty="0" smtClean="0"/>
            </a:br>
            <a:r>
              <a:rPr lang="en-US" sz="4800" dirty="0" smtClean="0"/>
              <a:t>Align doors </a:t>
            </a:r>
            <a:endParaRPr lang="en-US" sz="4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3395" name="Picture 3" descr="C:\Users\RYoung\Documents\alldata\Tech Transfer\pictures\funny site photos\bent refrigerator doo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3600" y="1981200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&quot;No&quot; Symbol 3"/>
          <p:cNvSpPr/>
          <p:nvPr/>
        </p:nvSpPr>
        <p:spPr bwMode="auto">
          <a:xfrm>
            <a:off x="5410200" y="4114800"/>
            <a:ext cx="990600" cy="914400"/>
          </a:xfrm>
          <a:prstGeom prst="noSmoking">
            <a:avLst>
              <a:gd name="adj" fmla="val 8393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685800"/>
          </a:xfrm>
        </p:spPr>
        <p:txBody>
          <a:bodyPr/>
          <a:lstStyle/>
          <a:p>
            <a:r>
              <a:rPr lang="en-US" sz="4800" dirty="0" smtClean="0"/>
              <a:t>Kitchen Equipment</a:t>
            </a:r>
            <a:br>
              <a:rPr lang="en-US" sz="4800" dirty="0" smtClean="0"/>
            </a:br>
            <a:r>
              <a:rPr lang="en-US" sz="4800" dirty="0" smtClean="0"/>
              <a:t>Door Gaskets</a:t>
            </a:r>
            <a:endParaRPr lang="en-US" sz="4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&quot;No&quot; Symbol 3"/>
          <p:cNvSpPr/>
          <p:nvPr/>
        </p:nvSpPr>
        <p:spPr bwMode="auto">
          <a:xfrm>
            <a:off x="2971800" y="2971800"/>
            <a:ext cx="990600" cy="914400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905000"/>
            <a:ext cx="4419600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&quot;No&quot; Symbol 10"/>
          <p:cNvSpPr/>
          <p:nvPr/>
        </p:nvSpPr>
        <p:spPr bwMode="auto">
          <a:xfrm>
            <a:off x="2286000" y="3276600"/>
            <a:ext cx="1676400" cy="1600200"/>
          </a:xfrm>
          <a:prstGeom prst="noSmoking">
            <a:avLst>
              <a:gd name="adj" fmla="val 8393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 descr="C:\Documents and Settings\TBell\Desktop\Kit. Confidential Pix\bad gaske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1000" y="3352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&quot;No&quot; Symbol 13"/>
          <p:cNvSpPr/>
          <p:nvPr/>
        </p:nvSpPr>
        <p:spPr bwMode="auto">
          <a:xfrm>
            <a:off x="6553200" y="4038600"/>
            <a:ext cx="1447800" cy="1371600"/>
          </a:xfrm>
          <a:prstGeom prst="noSmoking">
            <a:avLst>
              <a:gd name="adj" fmla="val 8393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r>
              <a:rPr lang="en-US" sz="4000" dirty="0" smtClean="0">
                <a:latin typeface="Jivetalk" pitchFamily="2" charset="0"/>
              </a:rPr>
              <a:t>Cooler Doors</a:t>
            </a:r>
            <a:endParaRPr lang="en-US" sz="4000" dirty="0"/>
          </a:p>
        </p:txBody>
      </p:sp>
      <p:pic>
        <p:nvPicPr>
          <p:cNvPr id="445442" name="Picture 2" descr="C:\Users\RYoung\Documents\alldata\Tech Transfer\pictures\yale\IMG_04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066800"/>
            <a:ext cx="2971800" cy="3962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 bwMode="auto">
          <a:xfrm rot="10800000" flipV="1">
            <a:off x="2057400" y="1906588"/>
            <a:ext cx="1905000" cy="22701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12" name="TextBox 11"/>
          <p:cNvSpPr txBox="1"/>
          <p:nvPr/>
        </p:nvSpPr>
        <p:spPr>
          <a:xfrm>
            <a:off x="3810000" y="1600200"/>
            <a:ext cx="428616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Jivetalk" pitchFamily="2" charset="0"/>
              </a:rPr>
              <a:t>automatic door closer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362200"/>
            <a:ext cx="307648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5410200"/>
            <a:ext cx="428616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Jivetalk" pitchFamily="2" charset="0"/>
              </a:rPr>
              <a:t>Strip Curtain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3962400" y="4724400"/>
            <a:ext cx="2362200" cy="9906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r>
              <a:rPr lang="en-US" sz="4000" dirty="0" smtClean="0">
                <a:latin typeface="Jivetalk" pitchFamily="2" charset="0"/>
              </a:rPr>
              <a:t>Cooler Evaporator Coils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1" y="1143000"/>
            <a:ext cx="18288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Jivetalk" pitchFamily="2" charset="0"/>
              </a:rPr>
              <a:t>Dirty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9600" y="5410200"/>
            <a:ext cx="283836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Jivetalk" pitchFamily="2" charset="0"/>
              </a:rPr>
              <a:t>Frozen</a:t>
            </a:r>
          </a:p>
        </p:txBody>
      </p:sp>
      <p:pic>
        <p:nvPicPr>
          <p:cNvPr id="9" name="Picture 2" descr="C:\Documents and Settings\TBell\Desktop\Kit. Confidential Pix\nasty con coils.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1" y="990600"/>
            <a:ext cx="3200400" cy="2400127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 bwMode="auto">
          <a:xfrm rot="10800000" flipV="1">
            <a:off x="2743200" y="1600200"/>
            <a:ext cx="990600" cy="3048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1981200"/>
            <a:ext cx="3005138" cy="247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505200" y="2743200"/>
            <a:ext cx="18288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Jivetalk" pitchFamily="2" charset="0"/>
              </a:rPr>
              <a:t>Trashy</a:t>
            </a:r>
          </a:p>
        </p:txBody>
      </p:sp>
      <p:cxnSp>
        <p:nvCxnSpPr>
          <p:cNvPr id="26" name="Straight Arrow Connector 25"/>
          <p:cNvCxnSpPr>
            <a:stCxn id="23" idx="3"/>
          </p:cNvCxnSpPr>
          <p:nvPr/>
        </p:nvCxnSpPr>
        <p:spPr bwMode="auto">
          <a:xfrm flipV="1">
            <a:off x="5334000" y="2895600"/>
            <a:ext cx="990600" cy="1399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3733800"/>
            <a:ext cx="3788658" cy="28400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lg" len="lg"/>
          </a:ln>
          <a:effectLst/>
        </p:spPr>
      </p:pic>
      <p:cxnSp>
        <p:nvCxnSpPr>
          <p:cNvPr id="33" name="Straight Arrow Connector 32"/>
          <p:cNvCxnSpPr>
            <a:stCxn id="14" idx="1"/>
          </p:cNvCxnSpPr>
          <p:nvPr/>
        </p:nvCxnSpPr>
        <p:spPr bwMode="auto">
          <a:xfrm rot="10800000">
            <a:off x="3124200" y="5486400"/>
            <a:ext cx="1295400" cy="2161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685800"/>
          </a:xfrm>
        </p:spPr>
        <p:txBody>
          <a:bodyPr/>
          <a:lstStyle/>
          <a:p>
            <a:r>
              <a:rPr lang="en-US" sz="4800" dirty="0" smtClean="0"/>
              <a:t>Cooler Door Heaters</a:t>
            </a:r>
            <a:endParaRPr lang="en-US" sz="4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&quot;No&quot; Symbol 3"/>
          <p:cNvSpPr/>
          <p:nvPr/>
        </p:nvSpPr>
        <p:spPr bwMode="auto">
          <a:xfrm>
            <a:off x="2971800" y="2971800"/>
            <a:ext cx="990600" cy="914400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4" name="Picture 2" descr="defrost switc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577030" cy="3505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0" y="5486400"/>
            <a:ext cx="7696200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Jivetalk" pitchFamily="2" charset="0"/>
              </a:rPr>
              <a:t>Operate door heaters only when condensation appears around the perimeter of the door.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yTheme1">
  <a:themeElements>
    <a:clrScheme name="Custom ry">
      <a:dk1>
        <a:srgbClr val="2B07DD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2305BD"/>
      </a:accent4>
      <a:accent5>
        <a:srgbClr val="B7C6FE"/>
      </a:accent5>
      <a:accent6>
        <a:srgbClr val="009D00"/>
      </a:accent6>
      <a:hlink>
        <a:srgbClr val="2005A5"/>
      </a:hlink>
      <a:folHlink>
        <a:srgbClr val="CECECE"/>
      </a:folHlink>
    </a:clrScheme>
    <a:fontScheme name="Custom 2">
      <a:majorFont>
        <a:latin typeface="Jivetalk"/>
        <a:ea typeface=""/>
        <a:cs typeface=""/>
      </a:majorFont>
      <a:minorFont>
        <a:latin typeface="Jivetal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60325" cap="flat" cmpd="sng" algn="ctr">
          <a:solidFill>
            <a:srgbClr val="FF0000"/>
          </a:solidFill>
          <a:prstDash val="solid"/>
          <a:round/>
          <a:headEnd type="none" w="sm" len="sm"/>
          <a:tailEnd type="arrow"/>
        </a:ln>
        <a:effectLst/>
        <a:scene3d>
          <a:camera prst="orthographicFront"/>
          <a:lightRig rig="threePt" dir="t"/>
        </a:scene3d>
        <a:sp3d>
          <a:bevelT/>
          <a:bevelB/>
        </a:sp3d>
      </a:spPr>
      <a:bodyPr/>
      <a:lstStyle/>
    </a:lnDef>
  </a:objectDefaults>
  <a:extraClrSchemeLst>
    <a:extraClrScheme>
      <a:clrScheme name="Spec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ecs">
  <a:themeElements>
    <a:clrScheme name="">
      <a:dk1>
        <a:srgbClr val="2B07DD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2305BD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pec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85725" cap="flat" cmpd="sng" algn="ctr">
          <a:solidFill>
            <a:srgbClr val="FF0000"/>
          </a:solidFill>
          <a:prstDash val="solid"/>
          <a:round/>
          <a:headEnd type="none" w="sm" len="sm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  <a:bevelB/>
        </a:sp3d>
      </a:spPr>
      <a:bodyPr/>
      <a:lstStyle/>
    </a:lnDef>
    <a:txDef>
      <a:spPr/>
      <a:bodyPr wrap="none" rtlCol="0">
        <a:spAutoFit/>
      </a:bodyPr>
      <a:lstStyle>
        <a:defPPr>
          <a:defRPr sz="3200" dirty="0" smtClean="0">
            <a:latin typeface="Jivetalk" pitchFamily="2" charset="0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txDef>
  </a:objectDefaults>
  <a:extraClrSchemeLst>
    <a:extraClrScheme>
      <a:clrScheme name="Spec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14</Pages>
  <Words>289</Words>
  <Application>Microsoft Office PowerPoint</Application>
  <PresentationFormat>On-screen Show (4:3)</PresentationFormat>
  <Paragraphs>67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Times New Roman</vt:lpstr>
      <vt:lpstr>Jivetalk</vt:lpstr>
      <vt:lpstr>Brush Script MT</vt:lpstr>
      <vt:lpstr>ryTheme1</vt:lpstr>
      <vt:lpstr>Specs</vt:lpstr>
      <vt:lpstr>Slide 1</vt:lpstr>
      <vt:lpstr>Slide 2</vt:lpstr>
      <vt:lpstr>Lighting</vt:lpstr>
      <vt:lpstr>Slide 4</vt:lpstr>
      <vt:lpstr>Kitchen Equipment Align doors </vt:lpstr>
      <vt:lpstr>Kitchen Equipment Door Gaskets</vt:lpstr>
      <vt:lpstr>Cooler Doors</vt:lpstr>
      <vt:lpstr>Cooler Evaporator Coils</vt:lpstr>
      <vt:lpstr>Cooler Door Heaters</vt:lpstr>
      <vt:lpstr>Exhaust Hoods</vt:lpstr>
      <vt:lpstr>Exhaust Hoods</vt:lpstr>
      <vt:lpstr>Water Faucet Leaks</vt:lpstr>
      <vt:lpstr>Water Leaks – Is it hot water? If so, it costs you three times!</vt:lpstr>
      <vt:lpstr>Water Line Insulation</vt:lpstr>
      <vt:lpstr>Pre-Rinse Spray Valves</vt:lpstr>
      <vt:lpstr>Pre-Rinse Spray Valves</vt:lpstr>
      <vt:lpstr>Recycling &amp; Composting</vt:lpstr>
      <vt:lpstr>What about work habits?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Advisory Presentation May 7,1997</dc:title>
  <dc:subject>What is an ASTM Standard Test Method</dc:subject>
  <dc:creator>Shawn Knapp</dc:creator>
  <cp:lastModifiedBy>Owner</cp:lastModifiedBy>
  <cp:revision>582</cp:revision>
  <cp:lastPrinted>2000-04-12T21:15:24Z</cp:lastPrinted>
  <dcterms:created xsi:type="dcterms:W3CDTF">1997-04-30T14:50:26Z</dcterms:created>
  <dcterms:modified xsi:type="dcterms:W3CDTF">2010-08-19T18:07:52Z</dcterms:modified>
</cp:coreProperties>
</file>