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34"/>
  </p:notesMasterIdLst>
  <p:sldIdLst>
    <p:sldId id="256" r:id="rId2"/>
    <p:sldId id="322" r:id="rId3"/>
    <p:sldId id="323" r:id="rId4"/>
    <p:sldId id="314" r:id="rId5"/>
    <p:sldId id="316" r:id="rId6"/>
    <p:sldId id="317" r:id="rId7"/>
    <p:sldId id="318" r:id="rId8"/>
    <p:sldId id="319" r:id="rId9"/>
    <p:sldId id="320" r:id="rId10"/>
    <p:sldId id="321" r:id="rId11"/>
    <p:sldId id="261" r:id="rId12"/>
    <p:sldId id="260" r:id="rId13"/>
    <p:sldId id="309" r:id="rId14"/>
    <p:sldId id="310" r:id="rId15"/>
    <p:sldId id="311" r:id="rId16"/>
    <p:sldId id="312" r:id="rId17"/>
    <p:sldId id="313" r:id="rId18"/>
    <p:sldId id="262" r:id="rId19"/>
    <p:sldId id="263" r:id="rId20"/>
    <p:sldId id="2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3235" autoAdjust="0"/>
  </p:normalViewPr>
  <p:slideViewPr>
    <p:cSldViewPr snapToGrid="0" snapToObjects="1">
      <p:cViewPr varScale="1">
        <p:scale>
          <a:sx n="61" d="100"/>
          <a:sy n="61" d="100"/>
        </p:scale>
        <p:origin x="584" y="7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BFCA-5488-FF48-A805-A87A601686C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ECC8-7F4E-F949-9D28-08C6A70F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Added sugar</a:t>
            </a:r>
            <a:r>
              <a:rPr lang="en-US" baseline="0" dirty="0"/>
              <a:t> is added to food for sweetening.  Does not include naturally occurring sugars in foods such as fruit and milk.</a:t>
            </a:r>
          </a:p>
          <a:p>
            <a:r>
              <a:rPr lang="en-US" baseline="0" dirty="0"/>
              <a:t>HFCS: has been treated with an enzyme that converts part of the glucose it contains to fructose.</a:t>
            </a:r>
          </a:p>
          <a:p>
            <a:r>
              <a:rPr lang="en-US" baseline="0" dirty="0"/>
              <a:t>Corn syrup: thick sweet syrup made from cornstarch. Mostly glucose with some maltose</a:t>
            </a:r>
          </a:p>
          <a:p>
            <a:r>
              <a:rPr lang="en-US" baseline="0" dirty="0"/>
              <a:t>Molasses: Thick syrup left over after making sugar from sugar cane</a:t>
            </a:r>
          </a:p>
          <a:p>
            <a:r>
              <a:rPr lang="en-US" dirty="0"/>
              <a:t>Powdered sugar: granulated sugar that has been crushed</a:t>
            </a:r>
            <a:r>
              <a:rPr lang="en-US" baseline="0" dirty="0"/>
              <a:t> into a fine powder and combined with a small amount of cornstarch to prevent clumping</a:t>
            </a:r>
          </a:p>
          <a:p>
            <a:r>
              <a:rPr lang="en-US" baseline="0" dirty="0"/>
              <a:t>Honey: made by bees from nectar in flowers during pollination. Rich in antioxidants, minerals and amino acids.</a:t>
            </a:r>
          </a:p>
          <a:p>
            <a:r>
              <a:rPr lang="en-US" baseline="0" dirty="0"/>
              <a:t>Invert sugar: white sugar has been heated with water and acid breaking down some of the sucrose into glucose and fructose. Only in liquid form</a:t>
            </a:r>
          </a:p>
          <a:p>
            <a:r>
              <a:rPr lang="en-US" baseline="0" dirty="0"/>
              <a:t>Demerara: light brown sugar with large crystals named after a region in South America (origin) Not as processed as white sugar. Popular for tea in Canada, England and Australia</a:t>
            </a:r>
          </a:p>
          <a:p>
            <a:r>
              <a:rPr lang="en-US" baseline="0" dirty="0"/>
              <a:t>Turbinado: Made from sugar cane not as processed as white sugar, retains some of the molasses that gives it light brown color.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06F6-25C3-4B39-B73E-E0563CA613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Sugar contributes to the development of cavities. Bacteria on teeth ferment after eating something sweet that produces acid, that eats away at your teeth.</a:t>
            </a:r>
          </a:p>
          <a:p>
            <a:pPr marL="228600" indent="-228600">
              <a:buAutoNum type="arabicPeriod"/>
            </a:pPr>
            <a:r>
              <a:rPr lang="en-US" dirty="0"/>
              <a:t>Sugar</a:t>
            </a:r>
            <a:r>
              <a:rPr lang="en-US" baseline="0" dirty="0"/>
              <a:t> may play a factor in the high rate of obesity</a:t>
            </a:r>
          </a:p>
          <a:p>
            <a:pPr marL="228600" indent="-228600">
              <a:buAutoNum type="arabicPeriod"/>
            </a:pPr>
            <a:r>
              <a:rPr lang="en-US" baseline="0" dirty="0"/>
              <a:t>Body does not metabolize carbs properly</a:t>
            </a:r>
          </a:p>
          <a:p>
            <a:pPr marL="228600" indent="-228600">
              <a:buAutoNum type="arabicPeriod"/>
            </a:pPr>
            <a:r>
              <a:rPr lang="en-US" baseline="0" dirty="0"/>
              <a:t>Moderate intake of sugar does not increase the risk of heart disease but diets high in fructose and sucrose seem to increase blood triglyceride levels and LDL cholesterol.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06F6-25C3-4B39-B73E-E0563CA613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representation</a:t>
            </a:r>
            <a:r>
              <a:rPr lang="en-US" baseline="0" dirty="0"/>
              <a:t> of the </a:t>
            </a:r>
            <a:r>
              <a:rPr lang="en-US" baseline="0" dirty="0" err="1"/>
              <a:t>monosaccharides</a:t>
            </a:r>
            <a:r>
              <a:rPr lang="en-US" baseline="0" dirty="0"/>
              <a:t> and disaccharides.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D06F6-25C3-4B39-B73E-E0563CA613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5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405C-FD8F-2143-81D2-89AE81588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DDEFA-CFAE-F14F-96CA-90D047B5B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2955-D62E-C643-A3F8-DC514ED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0383-1AEA-7747-BC66-5CA59A8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8205-735A-D545-B7C7-2C244881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07E9-4A36-C14B-9D6C-FE0ACF6D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72E90-9777-F84D-A365-9E849A25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6D43-E916-9E4C-91D2-7B88EA5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245D4-B0F3-E444-B857-5810FF55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619C-71FE-0A47-909D-A936ABF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43DEF-9C82-9F44-A0E7-19C6DCEC4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8D183-CB55-9B4F-A818-68F79C598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2762-E873-EB4F-9161-B841319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FD09-D681-4042-99AC-4DD0C7EE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8BE2-B2E3-3149-AB9B-C1E086E6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8AB4-9AB0-E449-8863-349A4AA1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7FAA-2E1B-FF40-A863-3E379474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B2A3-34CF-3548-976A-B6052108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19D4-1520-1641-8E20-BF743C1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DF69-F9EC-8C4B-A1B7-094874F4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345B-46EB-7A4D-844D-26C2D933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7DD0-6A8F-5243-88F5-9D6DE1FD4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5A52C-DBDF-E747-B53F-8738BA37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9E6F7-2190-2540-A51B-688438F1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5367-CB1A-8F45-86F1-ED52C843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0EC3-DEA2-0D4D-94C2-B116FA1F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B091-4190-114E-ABB8-BD6AB40C5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AACF-8388-E245-A727-CA6FADC0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A3DE-F405-1B49-8171-4F3FF4F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0BFB-FD7B-B844-81FF-276FE71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4A0C-006F-C54F-93C8-EBC3D351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BE3-140B-0D4A-BD57-7A8DF541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F9AE-2425-C046-8F21-925CBB9B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26657-9620-8741-8421-F0545414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A057B-0BF7-3A4F-9E6B-5EC25D36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D4625-DA34-5F48-9645-2EBA9C17E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FDBBF-E442-6C41-982A-AF0E8F13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48F13-008C-7249-8ABF-A335A37A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9EE58-DE73-6E48-90FB-AEDE1148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D2EA-77D2-414F-BD2D-D5967EB2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CE20B-00C1-8E46-AA08-FF18788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022C-2A4A-584D-93EF-47FF84E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4B87E-B093-104B-AC04-A368E288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6DCBF-5150-E748-B3E5-04AC738A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C7E63-0796-6545-9806-626937DC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E9303-004D-8941-B603-8145063A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76BB-CF90-774E-862E-3A74C731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C8B8-50B1-C249-B84C-21B37764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91CD-0D64-6B41-A55A-4D6F9D29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B553-3DEA-5843-83A2-12BAD44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D5D3A-0326-FA43-971E-D92B43E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8E5E3-3A35-B74F-ABB6-06E6BE21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E122-82D1-1A4B-9496-89ECD1AD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B33B5-2632-6546-969E-7BDBB0E4A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79D5B-99DC-B044-8E1C-848DE1ED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1AA76-4900-C54D-9B06-361C0077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DD1F-BEB7-DA42-9D2D-C1CBB5F0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52238-3036-344F-A6D9-DC566D89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FEE63-9769-AD4B-8CBE-355BE04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FCA9-FC09-574E-B9D4-91CC57A12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E720C-38E0-B24F-AF12-F95CFF5C4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E610-AD6D-CB4B-BE30-F6E579BE485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C806-B7F3-4943-B10B-9EDC93E5D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2893-DC82-CF4B-B698-2CBB40F8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ugar+cane+processing&amp;&amp;view=detail&amp;mid=BC2FD715863F756E0302BC2FD715863F756E0302&amp;&amp;FORM=VRDGAR" TargetMode="External"/><Relationship Id="rId2" Type="http://schemas.openxmlformats.org/officeDocument/2006/relationships/hyperlink" Target="https://www.bing.com/videos/search?q=sugar&amp;&amp;view=detail&amp;mid=B6809ACC02A897644BC2B6809ACC02A897644BC2&amp;&amp;FORM=VRDG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1C48-5312-7541-A74D-CB1A557A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Sugars and Sweeteners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A930-9A1C-A643-BB10-1E203E7F2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9049"/>
          </a:xfrm>
        </p:spPr>
        <p:txBody>
          <a:bodyPr/>
          <a:lstStyle/>
          <a:p>
            <a:r>
              <a:rPr lang="en-US" dirty="0"/>
              <a:t>Chef Jennifer M. Denlinger, PhD, CCC, CHEP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AE29F-1E86-C545-A868-A245F0EB4AB6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AF472D-1362-1F4D-9714-4D664423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Sugar- Mapped out</a:t>
            </a:r>
          </a:p>
        </p:txBody>
      </p:sp>
      <p:pic>
        <p:nvPicPr>
          <p:cNvPr id="5" name="Content Placeholder 4" descr="Pictur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1" y="1905000"/>
            <a:ext cx="1078903" cy="938706"/>
          </a:xfrm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505200"/>
            <a:ext cx="987470" cy="938706"/>
          </a:xfrm>
          <a:prstGeom prst="rect">
            <a:avLst/>
          </a:prstGeom>
        </p:spPr>
      </p:pic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1" y="5029200"/>
            <a:ext cx="1078903" cy="9387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22098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Glucose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1000" y="373380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Fructose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91000" y="52578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Galactose</a:t>
            </a:r>
          </a:p>
        </p:txBody>
      </p:sp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1" y="1981200"/>
            <a:ext cx="1078903" cy="938706"/>
          </a:xfrm>
          <a:prstGeom prst="rect">
            <a:avLst/>
          </a:prstGeom>
        </p:spPr>
      </p:pic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4400" y="2015107"/>
            <a:ext cx="1078903" cy="938706"/>
          </a:xfrm>
          <a:prstGeom prst="rect">
            <a:avLst/>
          </a:prstGeom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7620000" y="2438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2971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Glucose + Glucose = Maltose</a:t>
            </a:r>
          </a:p>
        </p:txBody>
      </p:sp>
      <p:pic>
        <p:nvPicPr>
          <p:cNvPr id="16" name="Picture 15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3581400"/>
            <a:ext cx="987470" cy="938706"/>
          </a:xfrm>
          <a:prstGeom prst="rect">
            <a:avLst/>
          </a:prstGeom>
        </p:spPr>
      </p:pic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1" y="3505200"/>
            <a:ext cx="1078903" cy="938706"/>
          </a:xfrm>
          <a:prstGeom prst="rect">
            <a:avLst/>
          </a:prstGeom>
        </p:spPr>
      </p:pic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1" y="4953000"/>
            <a:ext cx="1078903" cy="938706"/>
          </a:xfrm>
          <a:prstGeom prst="rect">
            <a:avLst/>
          </a:prstGeom>
        </p:spPr>
      </p:pic>
      <p:pic>
        <p:nvPicPr>
          <p:cNvPr id="19" name="Picture 18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1" y="4953000"/>
            <a:ext cx="1078903" cy="938706"/>
          </a:xfrm>
          <a:prstGeom prst="rect">
            <a:avLst/>
          </a:prstGeom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76962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6962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96001" y="4495800"/>
            <a:ext cx="358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Glucose + Fructose = Sucrose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5943600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Glucose + Galactose = Lactose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7D8CA-81F1-E248-2121-F740A7010C36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B484E1-E5EA-8AE5-A82D-E44C68556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9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E3E9B3-8C42-B49B-A690-1EA478D4BB24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are some names of sugar?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Chemical Name:  </a:t>
            </a:r>
            <a:r>
              <a:rPr lang="en-US" sz="2900" dirty="0"/>
              <a:t>SUCROSE or SACHAROSE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Other sugars: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Dextrose/ Glucose (corn, grapes)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Fructose (fruit)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Lactose (dairy/ milk)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Maltose (malt)</a:t>
            </a:r>
          </a:p>
        </p:txBody>
      </p:sp>
      <p:pic>
        <p:nvPicPr>
          <p:cNvPr id="2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C2679B-2C87-341B-B3DF-55EE2C34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Sources of Sugar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ea typeface="+mn-ea"/>
                <a:cs typeface="+mn-cs"/>
              </a:rPr>
              <a:t>Sugar Cane						Sugar Beets</a:t>
            </a:r>
          </a:p>
          <a:p>
            <a:pPr marL="0" indent="0" eaLnBrk="1" hangingPunct="1"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5125" name="Picture 2" descr="SUGAR, C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6" y="3395664"/>
            <a:ext cx="494347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484" y="2334100"/>
            <a:ext cx="4450196" cy="33255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8500A-66FF-AB43-35DE-0830284C05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165A40-4BF8-7CBF-B023-58598453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8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Cane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Tropical Grass:  Florida, Hawaii, Louisiana, Texas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12-14% sucrose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Processes first at sugar mills, then at refineries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B699C-11FC-4F3D-0E03-A33D906DA8B7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222235-B7A4-4BFA-A301-8A176C46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Beet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Temperate Climates:  California, Colorado, Idaho, Michigan, Minnesota, Montana, Nebraska, North Dakota, Oregon, Wyoming, Washington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16-18% sucrose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4-7 months harvest season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89F73-240A-7F58-D28B-29EDE3EC5233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74837-F17F-CCBE-8DF0-B2F80847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Processing:  Sugar Cane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Grind the cane to extract the juice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Boil the juice until the syrup thickens and crystallizes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Spinning the crystals in a centrifuge to produce raw sugar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Shipping the raw sugar to a refinery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Wash, filter, and remove any non sugar ingredients and color then,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Crystallized, dried and packaged.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480A5-EE5D-748C-AB65-E899951FAEC0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F05111-8480-8BC7-349D-7B85166D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Processing:  Sugar Beet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Beets are washed, sliced and soaked in hot water to separate the sugar containing juice from the beet fiber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sugar-laden juices is  purified, filtered, concentrated and dried in a series of steps similar to sugar cane processing.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B1EEE-87FB-3453-0A35-934805D74D39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52FD7D-CA9E-1C6D-D0FC-640DDCF1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made: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Sugar beet:  </a:t>
            </a:r>
            <a:r>
              <a:rPr lang="en-US" dirty="0">
                <a:hlinkClick r:id="rId2"/>
              </a:rPr>
              <a:t>https://www.bing.com/videos/search?q=sugar&amp;&amp;view=detail&amp;mid=B6809ACC02A897644BC2B6809ACC02A897644BC2&amp;&amp;FORM=VRDGAR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Sugar cane:  </a:t>
            </a:r>
          </a:p>
          <a:p>
            <a:r>
              <a:rPr lang="en-US" dirty="0">
                <a:hlinkClick r:id="rId3"/>
              </a:rPr>
              <a:t>https://www.bing.com/videos/search?q=sugar+cane+processing&amp;&amp;view=detail&amp;mid=BC2FD715863F756E0302BC2FD715863F756E0302&amp;&amp;FORM=VRDGAR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87117-1D76-357A-3004-3A02FF26C574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A17317-CF64-F0B8-A953-A9DAB68C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Granulated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Highly refined cane or beet sugar.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Also called White Sugar.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7172" name="Picture 4" descr="SUGAR, GRANULA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30" y="719137"/>
            <a:ext cx="4800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500818-DC3B-11F8-35E8-A6DB15C07FC5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443883-CF62-9361-AFCE-339F0059A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Molasses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1737361"/>
            <a:ext cx="11055168" cy="36738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To harvest cane sugar, the plants are harvested, and shredded to remove juice.  The juice is found in the pith of the stems.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Water is add to juices, and then boiled until crystalized.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This produces molasses.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This liquid is then centrifuged until crystals separate.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Raw sugar contains approximately 1 % impurities.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C08338-190E-271C-8FE2-2756753153DB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60C726-F9B0-4FF9-6428-47CA72DF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154A6-8B73-D4E6-9F58-F1C31C52D529}"/>
              </a:ext>
            </a:extLst>
          </p:cNvPr>
          <p:cNvSpPr txBox="1"/>
          <p:nvPr/>
        </p:nvSpPr>
        <p:spPr>
          <a:xfrm>
            <a:off x="517635" y="1367522"/>
            <a:ext cx="80377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what a sugar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types of sugar.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the Chemical breakdown of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about the properties of different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what sugar on a nutritional label looks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Taste the difference between difference sugars and sugar substitutes </a:t>
            </a:r>
          </a:p>
        </p:txBody>
      </p:sp>
    </p:spTree>
    <p:extLst>
      <p:ext uri="{BB962C8B-B14F-4D97-AF65-F5344CB8AC3E}">
        <p14:creationId xmlns:p14="http://schemas.microsoft.com/office/powerpoint/2010/main" val="2214593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Molasses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63438"/>
            <a:ext cx="9639993" cy="51403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>
                <a:ea typeface="+mn-ea"/>
              </a:rPr>
              <a:t>Molasses</a:t>
            </a:r>
            <a:r>
              <a:rPr lang="en-US" dirty="0">
                <a:ea typeface="+mn-ea"/>
              </a:rPr>
              <a:t>-  Refined from the concentrated juice of sugar cane.  Contains 24% water.  Sweetness equivalent to sugar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Made in three stages resulting in three grades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“</a:t>
            </a:r>
            <a:r>
              <a:rPr lang="en-US" dirty="0">
                <a:ea typeface="+mn-ea"/>
              </a:rPr>
              <a:t>First”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“</a:t>
            </a:r>
            <a:r>
              <a:rPr lang="en-US" dirty="0">
                <a:ea typeface="+mn-ea"/>
              </a:rPr>
              <a:t>Second”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“</a:t>
            </a:r>
            <a:r>
              <a:rPr lang="en-US" dirty="0">
                <a:ea typeface="+mn-ea"/>
              </a:rPr>
              <a:t>Third” or “Blackstrap”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>
                <a:ea typeface="+mn-ea"/>
              </a:rPr>
              <a:t>Black strap Molasses</a:t>
            </a:r>
            <a:r>
              <a:rPr lang="en-US" dirty="0">
                <a:ea typeface="+mn-ea"/>
              </a:rPr>
              <a:t>-  Formed after the third time of crystallization.  It is the most concentrate.  It is the darkest and most bitter.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0A909-37AF-F79E-4F57-C0041CF3D5F9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154B54-EC7A-26F4-17E3-260B141DF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6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4" name="Content Placeholder 3" descr="SUGAR, CANE, MOLASS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16152" b="16152"/>
          <a:stretch>
            <a:fillRect/>
          </a:stretch>
        </p:blipFill>
        <p:spPr>
          <a:xfrm>
            <a:off x="1795462" y="297428"/>
            <a:ext cx="3182938" cy="1752600"/>
          </a:xfrm>
        </p:spPr>
      </p:pic>
      <p:pic>
        <p:nvPicPr>
          <p:cNvPr id="9220" name="Picture 4" descr="SUGAR, CANE SYRUP, P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65" y="38894"/>
            <a:ext cx="390366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UGAR, CANE, CRYSTALIZED JU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17" y="2945265"/>
            <a:ext cx="43211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UGAR, CANE, GRANULATED JUI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4" y="2459490"/>
            <a:ext cx="40195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420936" y="2189956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Molasses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8583930" y="658018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Pure Sugar Cane Juice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3125153" y="5286756"/>
            <a:ext cx="322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Granulated Sugar Cane Juice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5501265" y="4078502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Crystallized Sugar Cane Juice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2B4F6-5B80-6D2F-BB92-9C9E4B118A34}"/>
              </a:ext>
            </a:extLst>
          </p:cNvPr>
          <p:cNvSpPr/>
          <p:nvPr/>
        </p:nvSpPr>
        <p:spPr>
          <a:xfrm>
            <a:off x="0" y="6026449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6E27A9-77EA-8F26-2B47-A21282C37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51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Brown Sugars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5" y="1204619"/>
            <a:ext cx="11298265" cy="4987925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Refined sucrose with some of the molasses returned to the sugar.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Light Brown Sugar- 3 ½ % molasses added. 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Dark Brown Sugar- 6 ½ % molasses added. </a:t>
            </a:r>
          </a:p>
          <a:p>
            <a:pPr lvl="2">
              <a:defRPr/>
            </a:pPr>
            <a:r>
              <a:rPr lang="en-US" sz="2000" dirty="0">
                <a:ea typeface="+mn-ea"/>
              </a:rPr>
              <a:t>Brown sugars have the same sweetness as white sugar, but must be packed when measuring because of the high moisture content.  </a:t>
            </a:r>
          </a:p>
          <a:p>
            <a:pPr lvl="3">
              <a:defRPr/>
            </a:pPr>
            <a:r>
              <a:rPr lang="en-US" sz="2000" dirty="0">
                <a:ea typeface="+mn-ea"/>
              </a:rPr>
              <a:t>Granulated sugar is approximately .5% moisture</a:t>
            </a:r>
          </a:p>
          <a:p>
            <a:pPr lvl="3">
              <a:defRPr/>
            </a:pPr>
            <a:r>
              <a:rPr lang="en-US" sz="2000" dirty="0">
                <a:ea typeface="+mn-ea"/>
              </a:rPr>
              <a:t>Brown Sugar is approximately 2.1% moisture</a:t>
            </a:r>
          </a:p>
          <a:p>
            <a:pPr lvl="2">
              <a:defRPr/>
            </a:pPr>
            <a:r>
              <a:rPr lang="en-US" sz="2000" dirty="0">
                <a:ea typeface="+mn-ea"/>
              </a:rPr>
              <a:t>1 cup packed brown sugar= 1 cup granulated sugar + 1/4 cup unsulfured light molasses.  </a:t>
            </a:r>
          </a:p>
          <a:p>
            <a:pPr lvl="2">
              <a:defRPr/>
            </a:pPr>
            <a:r>
              <a:rPr lang="en-US" sz="2000" dirty="0">
                <a:ea typeface="+mn-ea"/>
              </a:rPr>
              <a:t>1 cup dark brown sugar= 1 cup granulated sugar +1/2  cup unsulfured light molasses.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 err="1"/>
              <a:t>Muscovado</a:t>
            </a:r>
            <a:r>
              <a:rPr lang="en-US" u="sng" dirty="0"/>
              <a:t> sugar </a:t>
            </a:r>
            <a:r>
              <a:rPr lang="en-US" dirty="0"/>
              <a:t>is a British sugar that is very dark brown and a particularly strong molasses flavor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3EFA2-A5A9-CCDA-F630-139CA1559007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815405-F567-1500-A22B-FBC27947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3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Turbinado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4" y="1583887"/>
            <a:ext cx="825324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Raw sugar that has been steam cleaned.  Coarse crystals are blond colored.  Has a slight molasses taste.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Turbinado Sugar is raw sugar that has been refined to light tan color by washing in a centrifuge to remove surface molasses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>
                <a:ea typeface="+mn-ea"/>
              </a:rPr>
              <a:t>Demerara</a:t>
            </a:r>
            <a:r>
              <a:rPr lang="en-US" dirty="0">
                <a:ea typeface="+mn-ea"/>
              </a:rPr>
              <a:t> Sugar is a light brown sugar with large golden crystals which are slightly sticky from the molasses</a:t>
            </a:r>
          </a:p>
        </p:txBody>
      </p:sp>
      <p:pic>
        <p:nvPicPr>
          <p:cNvPr id="12292" name="Picture 3" descr="SUGAR, TURBI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33" y="1161113"/>
            <a:ext cx="3147339" cy="259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C783BD-7E8A-B76F-DB11-FE5D7C0A0213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B15321-C5FF-F462-9C6B-A137A4168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1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Powdered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63455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Sugar ground until powdered in form.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Can only be made commercially.  Has cornstarch added to prevent clumping.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Comes in four degrees of fineness: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10XX, 10X, 6X, and 4X.  (10XX is the finest, 4X is what is put on donuts)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AKA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Confectioner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s Sugar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Icing Sugar</a:t>
            </a:r>
          </a:p>
        </p:txBody>
      </p:sp>
      <p:pic>
        <p:nvPicPr>
          <p:cNvPr id="13316" name="Picture 3" descr="SUGAR, POWD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43" y="3073893"/>
            <a:ext cx="3321050" cy="261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B0EBF9-9C6A-0777-039E-73BC83F18DB0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EB8528-7F48-94D2-69E6-F0486147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31924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Most naturally occurring sugar.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Effective in preventing crystallization and increasing pliability of molten sugars.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1/2 as sweet as granulated sugar.  Browns at a lower temperature.  Contains 15-19.7% water.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Used commonly in liquid form</a:t>
            </a:r>
          </a:p>
        </p:txBody>
      </p:sp>
      <p:pic>
        <p:nvPicPr>
          <p:cNvPr id="14340" name="Picture 4" descr="SUGAR, GLUC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66" y="3286391"/>
            <a:ext cx="3044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FF7B1C-CB35-B364-3355-2B206F684DA5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FACEAE-C38C-2346-8CE5-4614B6C37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Other Sweet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5363"/>
            <a:ext cx="8229600" cy="4530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Honey (fructose and dextrose)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Stevia (natural plant extract)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200-300x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s sweeter than sugar when refined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May be more tolerable for diabetics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Does not caramelize</a:t>
            </a: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15364" name="Picture 3" descr="SWEETENER, STEVIA, POWDER AND EXTR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1" y="3693721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ONEY, CO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28600"/>
            <a:ext cx="12922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44FE21-4B28-8488-4281-60AF6E7BE618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2B2D0A-D5BD-9FDC-E810-9512B4A7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Other Sweet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506868"/>
            <a:ext cx="11424745" cy="5370818"/>
          </a:xfrm>
        </p:spPr>
        <p:txBody>
          <a:bodyPr/>
          <a:lstStyle/>
          <a:p>
            <a:pPr>
              <a:buSzPct val="65000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Corn Syrup-  </a:t>
            </a:r>
            <a:r>
              <a:rPr lang="en-US" sz="2400" dirty="0">
                <a:solidFill>
                  <a:srgbClr val="000000"/>
                </a:solidFill>
                <a:ea typeface="Times"/>
                <a:cs typeface="Arial"/>
              </a:rPr>
              <a:t>A thick, sweet syrup created by processing cornstarch with acids or enzymes.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+mn-ea"/>
              </a:rPr>
              <a:t>1/2 the sweetening power of sucrose.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Times"/>
                <a:cs typeface="Arial"/>
              </a:rPr>
              <a:t>both Light and Dark forms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a typeface="Times"/>
                <a:cs typeface="Arial"/>
              </a:rPr>
              <a:t>inhibits crystallization.</a:t>
            </a:r>
          </a:p>
          <a:p>
            <a:pPr>
              <a:defRPr/>
            </a:pPr>
            <a:r>
              <a:rPr lang="en-US" dirty="0">
                <a:ea typeface="+mn-ea"/>
              </a:rPr>
              <a:t>Agave (blue cactus leave extract)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May be more tolerable for diabetics </a:t>
            </a:r>
          </a:p>
          <a:p>
            <a:pPr>
              <a:buFont typeface="Wingdings" charset="0"/>
              <a:buChar char="n"/>
              <a:defRPr/>
            </a:pPr>
            <a:endParaRPr lang="en-US" dirty="0">
              <a:ea typeface="+mn-ea"/>
            </a:endParaRPr>
          </a:p>
        </p:txBody>
      </p:sp>
      <p:pic>
        <p:nvPicPr>
          <p:cNvPr id="16388" name="Picture 3" descr="CORN SYRUP, D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4154991"/>
            <a:ext cx="15938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ORN SYRUP, 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45" y="2226208"/>
            <a:ext cx="2514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8849546" y="4982838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Dark Corn Syrup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9409386" y="2885439"/>
            <a:ext cx="191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Light Corn Syrup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75AF4-7E8F-311A-E80A-68AC00275334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066A-D32E-09FB-237B-B739D1F8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Other Sweet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ea typeface="+mn-ea"/>
              </a:rPr>
              <a:t>Malt</a:t>
            </a:r>
          </a:p>
          <a:p>
            <a:pPr>
              <a:defRPr/>
            </a:pPr>
            <a:r>
              <a:rPr lang="en-US" dirty="0">
                <a:ea typeface="+mn-ea"/>
              </a:rPr>
              <a:t>Extracted from barley that has been ground then heated with water to form the concentrated liquid. Used primarily in yeast breads to provide food for yeast and to add flavor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DF45D-00C1-980E-994D-2D15760B110F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75AFE4-63DA-3D86-F7B9-A72ACFFB9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1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Artificial Sweeteners (</a:t>
            </a:r>
            <a:r>
              <a:rPr lang="en-US" dirty="0" err="1">
                <a:ea typeface="+mj-ea"/>
              </a:rPr>
              <a:t>glucides</a:t>
            </a:r>
            <a:r>
              <a:rPr lang="en-US" dirty="0">
                <a:ea typeface="+mj-ea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17" y="1554212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Aspartame- 200x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s sweeter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Saccharin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Sucralose- 600x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s sweeter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Xylitol-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dental benefits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Could be diabetic friendly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18436" name="Picture 3" descr="SWEETENER, ASPARTAME (EQUA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3" y="1296514"/>
            <a:ext cx="1542733" cy="11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SWEETENER, SACCHARIN, (SWEET 'N LOW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61" y="2165665"/>
            <a:ext cx="1524245" cy="142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SWEETENER, SUCRALOSE (SPLENDA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63" y="3090863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SWEETENER, XYLITO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11" y="4931108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8EE6FD-61F4-AF82-B1CF-B8B2D633361E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303AF4-45AA-B920-5A86-32EA81864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BD1AF-D6BF-1FBB-DC5A-18E767F9E080}"/>
              </a:ext>
            </a:extLst>
          </p:cNvPr>
          <p:cNvSpPr txBox="1"/>
          <p:nvPr/>
        </p:nvSpPr>
        <p:spPr>
          <a:xfrm>
            <a:off x="838200" y="1670636"/>
            <a:ext cx="106706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+mn-ea"/>
              </a:rPr>
              <a:t>Sugar:  any sweet tasting carbohydrate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+mn-ea"/>
              </a:rPr>
              <a:t>Naturally formed in the leaves of numerous plants (as a result of photosynthesis)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+mn-ea"/>
              </a:rPr>
              <a:t>Mainly concentrated in the stems, roots and fruits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ea typeface="+mn-ea"/>
              </a:rPr>
              <a:t>Sugars have the suffix of </a:t>
            </a:r>
            <a:r>
              <a:rPr lang="en-US" altLang="en-US" sz="4000" u="sng" dirty="0">
                <a:ea typeface="+mn-ea"/>
              </a:rPr>
              <a:t>“</a:t>
            </a:r>
            <a:r>
              <a:rPr lang="en-US" altLang="ja-JP" sz="4000" u="sng" dirty="0" err="1">
                <a:ea typeface="+mn-ea"/>
              </a:rPr>
              <a:t>ose</a:t>
            </a:r>
            <a:r>
              <a:rPr lang="en-US" altLang="en-US" sz="4000" u="sng" dirty="0">
                <a:ea typeface="+mn-ea"/>
              </a:rPr>
              <a:t>”</a:t>
            </a:r>
            <a:endParaRPr lang="en-US" sz="4000" u="sng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5964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Forms of Sugar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9583"/>
            <a:ext cx="8229600" cy="48355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u="sng" dirty="0" err="1">
                <a:ea typeface="+mn-ea"/>
              </a:rPr>
              <a:t>Isomalt</a:t>
            </a:r>
            <a:r>
              <a:rPr lang="en-US" u="sng" dirty="0">
                <a:ea typeface="+mn-ea"/>
              </a:rPr>
              <a:t>- </a:t>
            </a:r>
            <a:r>
              <a:rPr lang="en-US" dirty="0">
                <a:ea typeface="+mn-ea"/>
              </a:rPr>
              <a:t> An odorless, white, crystalline.  It has a low </a:t>
            </a:r>
            <a:r>
              <a:rPr lang="en-US" dirty="0" err="1">
                <a:ea typeface="+mn-ea"/>
              </a:rPr>
              <a:t>hydroscopity</a:t>
            </a:r>
            <a:r>
              <a:rPr lang="en-US" dirty="0">
                <a:ea typeface="+mn-ea"/>
              </a:rPr>
              <a:t>, doesn</a:t>
            </a:r>
            <a:r>
              <a:rPr lang="en-US" altLang="en-US" dirty="0">
                <a:ea typeface="+mn-ea"/>
              </a:rPr>
              <a:t>’</a:t>
            </a:r>
            <a:r>
              <a:rPr lang="en-US" dirty="0">
                <a:ea typeface="+mn-ea"/>
              </a:rPr>
              <a:t>t crystallize, or caramelize.  It is good for piped, pulled, or cast sugar pieces.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>
                <a:ea typeface="+mn-ea"/>
              </a:rPr>
              <a:t>Maple Sugar</a:t>
            </a:r>
            <a:r>
              <a:rPr lang="en-US" dirty="0">
                <a:ea typeface="+mn-ea"/>
              </a:rPr>
              <a:t>-  Crystallized by the evaporation of maple sap from the sugar maple tree.  It is finely granulated.  Can be substituted into recipes by equal weight.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u="sng" dirty="0">
                <a:ea typeface="+mn-ea"/>
              </a:rPr>
              <a:t>Maple Syrup</a:t>
            </a:r>
            <a:r>
              <a:rPr lang="en-US" dirty="0">
                <a:ea typeface="+mn-ea"/>
              </a:rPr>
              <a:t>-  Concentrated sap of the sugar maple tree.  Contains approximately 23% water.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E24D0-5B36-27E3-E2C0-3D11BFEE01CE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0477D6-1FA1-1047-1D8D-499F0776C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7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>
                <a:ea typeface="+mn-ea"/>
              </a:rPr>
              <a:t>Sanding Sugar</a:t>
            </a:r>
            <a:r>
              <a:rPr lang="en-US" dirty="0">
                <a:ea typeface="+mn-ea"/>
              </a:rPr>
              <a:t>-  A large crystal sugar that is resistant to color change due to absence of impurities.  Ideal for confections.  Also called Medium Coarse Sugar, Coarse Pearl Sugar, and Strong Sugar.</a:t>
            </a:r>
          </a:p>
          <a:p>
            <a:pPr>
              <a:buFont typeface="Wingdings" charset="0"/>
              <a:buChar char="n"/>
              <a:defRPr/>
            </a:pPr>
            <a:endParaRPr lang="en-US" dirty="0">
              <a:ea typeface="+mn-ea"/>
            </a:endParaRPr>
          </a:p>
        </p:txBody>
      </p:sp>
      <p:pic>
        <p:nvPicPr>
          <p:cNvPr id="20484" name="Picture 3" descr="SUGAR, SANDING, F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44" y="3323606"/>
            <a:ext cx="2601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SUGAR, SANDING, 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57" y="3323606"/>
            <a:ext cx="2859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C65479-5CF0-1DFE-8175-8FABD2DDC0DB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9D212C-B22B-982F-A9C5-981ABAFB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9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identify </a:t>
            </a:r>
            <a:r>
              <a:rPr lang="en-US"/>
              <a:t>some sugars!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</p:spTree>
    <p:extLst>
      <p:ext uri="{BB962C8B-B14F-4D97-AF65-F5344CB8AC3E}">
        <p14:creationId xmlns:p14="http://schemas.microsoft.com/office/powerpoint/2010/main" val="377367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Carbohydrates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34" y="1846997"/>
            <a:ext cx="10927977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Natural sugars: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Found in fruit, milk, honey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Added sugars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Sugars added to a food for sweetening or other purposes, do not include natural sugars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Granulated sugar, corn syrup, high fructose corn syrup, molasses, powdered sugar, honey, invert sugar, Demerara, Turbinado sugar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Found in soft drinks, jams and jellies, baked goods, and other foods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59" y="1846997"/>
            <a:ext cx="1981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965" y="4343400"/>
            <a:ext cx="2054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B30E6F-5F5D-8822-3F66-F30860906E36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C1967-49CF-503F-B0F4-6C16EBC1BCB7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391A59-2ECC-BE9B-8175-C161D33B8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Sugars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37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Cellulose</a:t>
            </a:r>
            <a:r>
              <a:rPr lang="en-US" dirty="0"/>
              <a:t>- Sugars found in legumes and vegetables.</a:t>
            </a:r>
          </a:p>
          <a:p>
            <a:r>
              <a:rPr lang="en-US" u="sng" dirty="0"/>
              <a:t>Dextrose Sugar</a:t>
            </a:r>
            <a:r>
              <a:rPr lang="en-US" dirty="0"/>
              <a:t>- Crystallized and powdered corn sugar.  Obtained by hydrolyzing cornstarch with sugar.  Less sweet than sucrose and dissolves at a lower temperature.</a:t>
            </a:r>
          </a:p>
          <a:p>
            <a:r>
              <a:rPr lang="en-US" u="sng" dirty="0"/>
              <a:t>Fructose</a:t>
            </a:r>
            <a:r>
              <a:rPr lang="en-US" dirty="0"/>
              <a:t>- A sugar obtained from fruit and from most vegetables.  Double the sweetening power of sucrose.  Known to enhance fruit flavor.  It is the sweetest of all sugars.  A monosaccharide.</a:t>
            </a:r>
          </a:p>
          <a:p>
            <a:r>
              <a:rPr lang="en-US" u="sng" dirty="0"/>
              <a:t>Glucose</a:t>
            </a:r>
            <a:r>
              <a:rPr lang="en-US" dirty="0"/>
              <a:t>- Most naturally occurring sugar.  Found in many plants, especially corn.  Effective in preventing crystallization and increasing pliability of molten sugars.  1/2 as sweet as granulated sugar.  Browns at a lower temperature.  Contains 15-19.7% water.  Enters bloodstream to provide energy.  Stored in liver as glycogen.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88BC5-120A-9787-AD7F-4FD533E7F7BC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2435E1-942C-802B-F1A0-97F3A2299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Sugars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008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/>
              <a:t>Hemicellulose</a:t>
            </a:r>
            <a:r>
              <a:rPr lang="en-US" dirty="0"/>
              <a:t>- Main fiber found in cereals.  Speeds up digestion. </a:t>
            </a:r>
          </a:p>
          <a:p>
            <a:r>
              <a:rPr lang="en-US" u="sng" dirty="0"/>
              <a:t>Lactose</a:t>
            </a:r>
            <a:r>
              <a:rPr lang="en-US" dirty="0"/>
              <a:t>- A disaccharide sugar composed of glucose and galactose.  Found only in milk and milk products.  Contains lactic acid.  Will not crystallize.</a:t>
            </a:r>
          </a:p>
          <a:p>
            <a:r>
              <a:rPr lang="en-US" u="sng" dirty="0"/>
              <a:t>Maltose</a:t>
            </a:r>
            <a:r>
              <a:rPr lang="en-US" dirty="0"/>
              <a:t>- A disaccharide sugar composed of two glucose molecules.  NOT naturally occurring.  Created by </a:t>
            </a:r>
            <a:r>
              <a:rPr lang="en-US" dirty="0" err="1"/>
              <a:t>hydrologing</a:t>
            </a:r>
            <a:r>
              <a:rPr lang="en-US" dirty="0"/>
              <a:t> a starch with a </a:t>
            </a:r>
            <a:r>
              <a:rPr lang="en-US" dirty="0" err="1"/>
              <a:t>diastasic</a:t>
            </a:r>
            <a:r>
              <a:rPr lang="en-US" dirty="0"/>
              <a:t> enzyme found in malt.  Used in beer, bread, and baby food, etc.</a:t>
            </a:r>
          </a:p>
          <a:p>
            <a:r>
              <a:rPr lang="en-US" u="sng" dirty="0"/>
              <a:t>Sucrose</a:t>
            </a:r>
            <a:r>
              <a:rPr lang="en-US" dirty="0"/>
              <a:t>- A disaccharide sugar composed of glucose and fructose.  Present in all plants that use photosynthesis.  Also called </a:t>
            </a:r>
            <a:r>
              <a:rPr lang="en-US" dirty="0" err="1"/>
              <a:t>saccharose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9906A-EEEC-E202-7E84-CE53DC2BE8A4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9B4C65-DCEE-165E-CC9D-AF5C128D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7474"/>
            <a:ext cx="8229600" cy="1143000"/>
          </a:xfrm>
        </p:spPr>
        <p:txBody>
          <a:bodyPr/>
          <a:lstStyle/>
          <a:p>
            <a:r>
              <a:rPr lang="en-US" dirty="0"/>
              <a:t>Added Sugars and Health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Dental caries (sugar &amp; starch)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Obesity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Diabetes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Heart Disease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Hypoglycemia</a:t>
            </a:r>
          </a:p>
          <a:p>
            <a:pPr>
              <a:buFont typeface="Arial" charset="0"/>
              <a:buChar char="•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Hyperactivity in Children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05" y="2638214"/>
            <a:ext cx="3848100" cy="243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9035A6-C690-50E5-2694-ACB56410F1A9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2CB196-D48D-A840-F2ED-7110472B1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10" y="914401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Sugars on the new Nutrition Facts Label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010" y="1954305"/>
            <a:ext cx="5107134" cy="311971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The number of grams of “Sugars” includes both natural and added sugars.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57" y="1600201"/>
            <a:ext cx="5359530" cy="42453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4B5293-F875-F862-3BF8-1DD6B5C9934A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572A51-E9BC-95A9-3A7D-FAA1D920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83091B8-D908-A017-BF50-BD26209E1D82}"/>
              </a:ext>
            </a:extLst>
          </p:cNvPr>
          <p:cNvSpPr/>
          <p:nvPr/>
        </p:nvSpPr>
        <p:spPr>
          <a:xfrm>
            <a:off x="6242858" y="3836276"/>
            <a:ext cx="4046770" cy="840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2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9438"/>
            <a:ext cx="10494981" cy="653895"/>
          </a:xfrm>
        </p:spPr>
        <p:txBody>
          <a:bodyPr anchor="t">
            <a:noAutofit/>
          </a:bodyPr>
          <a:lstStyle/>
          <a:p>
            <a:r>
              <a:rPr lang="en-US" sz="4400" dirty="0"/>
              <a:t>Forms of Sugars:  One sugar vs. Two Sugars</a:t>
            </a:r>
            <a:br>
              <a:rPr lang="en-US" sz="4400" b="1" dirty="0">
                <a:solidFill>
                  <a:schemeClr val="accent6"/>
                </a:solidFill>
              </a:rPr>
            </a:br>
            <a:br>
              <a:rPr lang="en-US" sz="4400" b="1" dirty="0">
                <a:solidFill>
                  <a:schemeClr val="accent6"/>
                </a:solidFill>
              </a:rPr>
            </a:br>
            <a:r>
              <a:rPr lang="en-US" sz="4400" b="1" dirty="0">
                <a:solidFill>
                  <a:schemeClr val="accent6"/>
                </a:solidFill>
              </a:rPr>
              <a:t>Monosaccharaides	      Disaccharides</a:t>
            </a:r>
            <a:br>
              <a:rPr lang="en-US" sz="40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869" y="2761045"/>
            <a:ext cx="5181600" cy="2851479"/>
          </a:xfrm>
        </p:spPr>
        <p:txBody>
          <a:bodyPr>
            <a:normAutofit/>
          </a:bodyPr>
          <a:lstStyle/>
          <a:p>
            <a:pPr marL="393192" indent="-274320">
              <a:spcBef>
                <a:spcPts val="700"/>
              </a:spcBef>
              <a:buClr>
                <a:srgbClr val="3891A7"/>
              </a:buClr>
            </a:pPr>
            <a:r>
              <a:rPr lang="en-US" sz="4800" dirty="0">
                <a:solidFill>
                  <a:srgbClr val="4F271C">
                    <a:lumMod val="75000"/>
                  </a:srgbClr>
                </a:solidFill>
              </a:rPr>
              <a:t>Glucose</a:t>
            </a:r>
          </a:p>
          <a:p>
            <a:pPr marL="393192" indent="-274320">
              <a:spcBef>
                <a:spcPts val="700"/>
              </a:spcBef>
              <a:buClr>
                <a:srgbClr val="3891A7"/>
              </a:buClr>
            </a:pPr>
            <a:r>
              <a:rPr lang="en-US" sz="4800" dirty="0">
                <a:solidFill>
                  <a:srgbClr val="4F271C">
                    <a:lumMod val="75000"/>
                  </a:srgbClr>
                </a:solidFill>
              </a:rPr>
              <a:t>Fructose</a:t>
            </a:r>
          </a:p>
          <a:p>
            <a:pPr marL="393192" indent="-274320">
              <a:spcBef>
                <a:spcPts val="700"/>
              </a:spcBef>
              <a:buClr>
                <a:srgbClr val="3891A7"/>
              </a:buClr>
            </a:pPr>
            <a:r>
              <a:rPr lang="en-US" sz="4800" dirty="0" err="1">
                <a:solidFill>
                  <a:srgbClr val="4F271C">
                    <a:lumMod val="75000"/>
                  </a:srgbClr>
                </a:solidFill>
              </a:rPr>
              <a:t>Galactose</a:t>
            </a:r>
            <a:endParaRPr lang="en-US" sz="4800" dirty="0">
              <a:solidFill>
                <a:srgbClr val="4F271C">
                  <a:lumMod val="7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102" y="2385848"/>
            <a:ext cx="6870550" cy="26332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buClr>
                <a:srgbClr val="3891A7"/>
              </a:buClr>
            </a:pPr>
            <a:r>
              <a:rPr lang="en-US" sz="4000" dirty="0">
                <a:solidFill>
                  <a:srgbClr val="4F271C">
                    <a:lumMod val="75000"/>
                  </a:srgbClr>
                </a:solidFill>
              </a:rPr>
              <a:t>Glucose + Fructose = </a:t>
            </a:r>
            <a:r>
              <a:rPr lang="en-US" sz="4000" dirty="0">
                <a:solidFill>
                  <a:srgbClr val="C00000"/>
                </a:solidFill>
              </a:rPr>
              <a:t>Sucrose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3891A7"/>
              </a:buClr>
            </a:pPr>
            <a:r>
              <a:rPr lang="en-US" sz="4000" dirty="0">
                <a:solidFill>
                  <a:srgbClr val="4F271C">
                    <a:lumMod val="75000"/>
                  </a:srgbClr>
                </a:solidFill>
              </a:rPr>
              <a:t>Glucose + Glucose  = </a:t>
            </a:r>
            <a:r>
              <a:rPr lang="en-US" sz="4000" dirty="0">
                <a:solidFill>
                  <a:srgbClr val="C00000"/>
                </a:solidFill>
              </a:rPr>
              <a:t>Maltose</a:t>
            </a:r>
          </a:p>
          <a:p>
            <a:pPr>
              <a:lnSpc>
                <a:spcPct val="150000"/>
              </a:lnSpc>
              <a:spcBef>
                <a:spcPts val="700"/>
              </a:spcBef>
              <a:buClr>
                <a:srgbClr val="3891A7"/>
              </a:buClr>
            </a:pPr>
            <a:r>
              <a:rPr lang="en-US" sz="4000" dirty="0">
                <a:solidFill>
                  <a:srgbClr val="4F271C">
                    <a:lumMod val="75000"/>
                  </a:srgbClr>
                </a:solidFill>
              </a:rPr>
              <a:t>Glucose + </a:t>
            </a:r>
            <a:r>
              <a:rPr lang="en-US" sz="4000" dirty="0" err="1">
                <a:solidFill>
                  <a:srgbClr val="4F271C">
                    <a:lumMod val="75000"/>
                  </a:srgbClr>
                </a:solidFill>
              </a:rPr>
              <a:t>Galactose</a:t>
            </a:r>
            <a:r>
              <a:rPr lang="en-US" sz="4000" dirty="0">
                <a:solidFill>
                  <a:srgbClr val="4F271C">
                    <a:lumMod val="75000"/>
                  </a:srgbClr>
                </a:solidFill>
              </a:rPr>
              <a:t> = </a:t>
            </a:r>
            <a:r>
              <a:rPr lang="en-US" sz="4000" dirty="0">
                <a:solidFill>
                  <a:srgbClr val="C00000"/>
                </a:solidFill>
              </a:rPr>
              <a:t>Lactose</a:t>
            </a:r>
          </a:p>
          <a:p>
            <a:pPr marL="393192" indent="-274320">
              <a:lnSpc>
                <a:spcPct val="150000"/>
              </a:lnSpc>
              <a:spcBef>
                <a:spcPts val="700"/>
              </a:spcBef>
              <a:buClr>
                <a:srgbClr val="3891A7"/>
              </a:buClr>
            </a:pPr>
            <a:endParaRPr lang="en-US" sz="40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32443-CEB7-FA4A-8415-15E69F46A0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367D31-917F-73C7-5191-9391ED50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69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 Template" id="{637BAA99-222C-B645-9714-C07B6E59E4CB}" vid="{7CF8884E-9F8F-2D4F-995D-BBA10E389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 Template</Template>
  <TotalTime>36</TotalTime>
  <Words>1754</Words>
  <Application>Microsoft Office PowerPoint</Application>
  <PresentationFormat>Widescreen</PresentationFormat>
  <Paragraphs>184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Sugars and Sweeteners</vt:lpstr>
      <vt:lpstr>Objectives</vt:lpstr>
      <vt:lpstr>Sugar</vt:lpstr>
      <vt:lpstr>Simple Carbohydrates</vt:lpstr>
      <vt:lpstr>Forms of Sugars</vt:lpstr>
      <vt:lpstr>Sugars Continued </vt:lpstr>
      <vt:lpstr>Added Sugars and Health Concerns</vt:lpstr>
      <vt:lpstr>Sugars on the new Nutrition Facts Label</vt:lpstr>
      <vt:lpstr>Forms of Sugars:  One sugar vs. Two Sugars  Monosaccharaides       Disaccharides  </vt:lpstr>
      <vt:lpstr>Sugar- Mapped out</vt:lpstr>
      <vt:lpstr>What are some names of sugar?</vt:lpstr>
      <vt:lpstr>Sources of Sugar</vt:lpstr>
      <vt:lpstr>Sugar Cane</vt:lpstr>
      <vt:lpstr>Sugar Beet</vt:lpstr>
      <vt:lpstr>Sugar Processing:  Sugar Cane</vt:lpstr>
      <vt:lpstr>Sugar Processing:  Sugar Beet</vt:lpstr>
      <vt:lpstr>How it’s made:</vt:lpstr>
      <vt:lpstr>Granulated Sugar</vt:lpstr>
      <vt:lpstr>Molasses</vt:lpstr>
      <vt:lpstr>Molasses</vt:lpstr>
      <vt:lpstr>PowerPoint Presentation</vt:lpstr>
      <vt:lpstr>Brown Sugars</vt:lpstr>
      <vt:lpstr>Turbinado</vt:lpstr>
      <vt:lpstr>Powdered Sugar</vt:lpstr>
      <vt:lpstr>Glucose</vt:lpstr>
      <vt:lpstr>Other Sweet Things</vt:lpstr>
      <vt:lpstr>Other Sweet Things</vt:lpstr>
      <vt:lpstr>Other Sweet Things</vt:lpstr>
      <vt:lpstr>Artificial Sweeteners (glucides)</vt:lpstr>
      <vt:lpstr>Forms of Sugar</vt:lpstr>
      <vt:lpstr>PowerPoint Presentation</vt:lpstr>
      <vt:lpstr>Let’s identify some sugars!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Sugars and Sweeteners</dc:title>
  <dc:creator>Jennifer Denlinger</dc:creator>
  <cp:lastModifiedBy>Jennifer Denlinger</cp:lastModifiedBy>
  <cp:revision>1</cp:revision>
  <dcterms:created xsi:type="dcterms:W3CDTF">2023-09-20T21:23:18Z</dcterms:created>
  <dcterms:modified xsi:type="dcterms:W3CDTF">2023-09-20T22:00:11Z</dcterms:modified>
</cp:coreProperties>
</file>